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notesSlides/notesSlide17.xml" ContentType="application/vnd.openxmlformats-officedocument.presentationml.notesSlide+xml"/>
  <Override PartName="/ppt/charts/chart4.xml" ContentType="application/vnd.openxmlformats-officedocument.drawingml.chart+xml"/>
  <Override PartName="/ppt/notesSlides/notesSlide18.xml" ContentType="application/vnd.openxmlformats-officedocument.presentationml.notesSlide+xml"/>
  <Override PartName="/ppt/charts/chart5.xml" ContentType="application/vnd.openxmlformats-officedocument.drawingml.chart+xml"/>
  <Override PartName="/ppt/notesSlides/notesSlide19.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7.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8.xml" ContentType="application/vnd.openxmlformats-officedocument.drawingml.chart+xml"/>
  <Override PartName="/ppt/theme/themeOverride2.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notesMasterIdLst>
    <p:notesMasterId r:id="rId43"/>
  </p:notesMasterIdLst>
  <p:handoutMasterIdLst>
    <p:handoutMasterId r:id="rId44"/>
  </p:handoutMasterIdLst>
  <p:sldIdLst>
    <p:sldId id="351" r:id="rId3"/>
    <p:sldId id="396" r:id="rId4"/>
    <p:sldId id="397" r:id="rId5"/>
    <p:sldId id="358" r:id="rId6"/>
    <p:sldId id="363" r:id="rId7"/>
    <p:sldId id="357" r:id="rId8"/>
    <p:sldId id="360" r:id="rId9"/>
    <p:sldId id="361" r:id="rId10"/>
    <p:sldId id="364" r:id="rId11"/>
    <p:sldId id="392" r:id="rId12"/>
    <p:sldId id="372" r:id="rId13"/>
    <p:sldId id="374" r:id="rId14"/>
    <p:sldId id="373" r:id="rId15"/>
    <p:sldId id="327" r:id="rId16"/>
    <p:sldId id="331" r:id="rId17"/>
    <p:sldId id="346" r:id="rId18"/>
    <p:sldId id="325" r:id="rId19"/>
    <p:sldId id="343" r:id="rId20"/>
    <p:sldId id="348" r:id="rId21"/>
    <p:sldId id="349" r:id="rId22"/>
    <p:sldId id="367" r:id="rId23"/>
    <p:sldId id="368" r:id="rId24"/>
    <p:sldId id="383" r:id="rId25"/>
    <p:sldId id="382" r:id="rId26"/>
    <p:sldId id="384" r:id="rId27"/>
    <p:sldId id="344" r:id="rId28"/>
    <p:sldId id="385" r:id="rId29"/>
    <p:sldId id="391" r:id="rId30"/>
    <p:sldId id="376" r:id="rId31"/>
    <p:sldId id="365" r:id="rId32"/>
    <p:sldId id="309" r:id="rId33"/>
    <p:sldId id="352" r:id="rId34"/>
    <p:sldId id="379" r:id="rId35"/>
    <p:sldId id="380" r:id="rId36"/>
    <p:sldId id="366" r:id="rId37"/>
    <p:sldId id="386" r:id="rId38"/>
    <p:sldId id="398" r:id="rId39"/>
    <p:sldId id="394" r:id="rId40"/>
    <p:sldId id="399" r:id="rId41"/>
    <p:sldId id="395" r:id="rId42"/>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6600"/>
    <a:srgbClr val="99CCFF"/>
    <a:srgbClr val="FF5050"/>
    <a:srgbClr val="8A9CF6"/>
    <a:srgbClr val="99FF99"/>
    <a:srgbClr val="B5CCF9"/>
    <a:srgbClr val="B5C0F9"/>
    <a:srgbClr val="0582FF"/>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664" autoAdjust="0"/>
  </p:normalViewPr>
  <p:slideViewPr>
    <p:cSldViewPr snapToGrid="0">
      <p:cViewPr>
        <p:scale>
          <a:sx n="120" d="100"/>
          <a:sy n="120" d="100"/>
        </p:scale>
        <p:origin x="-234" y="-72"/>
      </p:cViewPr>
      <p:guideLst>
        <p:guide orient="horz" pos="2160"/>
        <p:guide pos="3840"/>
      </p:guideLst>
    </p:cSldViewPr>
  </p:slideViewPr>
  <p:notesTextViewPr>
    <p:cViewPr>
      <p:scale>
        <a:sx n="1" d="1"/>
        <a:sy n="1" d="1"/>
      </p:scale>
      <p:origin x="0" y="0"/>
    </p:cViewPr>
  </p:notesTextViewPr>
  <p:sorterViewPr>
    <p:cViewPr>
      <p:scale>
        <a:sx n="100" d="100"/>
        <a:sy n="100" d="100"/>
      </p:scale>
      <p:origin x="0" y="-1398"/>
    </p:cViewPr>
  </p:sorterViewPr>
  <p:notesViewPr>
    <p:cSldViewPr snapToGrid="0">
      <p:cViewPr varScale="1">
        <p:scale>
          <a:sx n="57" d="100"/>
          <a:sy n="57" d="100"/>
        </p:scale>
        <p:origin x="280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074612266291921E-2"/>
          <c:y val="4.3477936114510361E-2"/>
          <c:w val="0.94707568536892739"/>
          <c:h val="0.78416705984580737"/>
        </c:manualLayout>
      </c:layout>
      <c:barChart>
        <c:barDir val="col"/>
        <c:grouping val="clustered"/>
        <c:varyColors val="0"/>
        <c:ser>
          <c:idx val="0"/>
          <c:order val="0"/>
          <c:tx>
            <c:strRef>
              <c:f>Sheet1!$B$1</c:f>
              <c:strCache>
                <c:ptCount val="1"/>
                <c:pt idx="0">
                  <c:v>Series 1</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000" b="1" i="0" u="none" strike="noStrike" kern="1200" baseline="0">
                    <a:solidFill>
                      <a:schemeClr val="tx1">
                        <a:lumMod val="65000"/>
                        <a:lumOff val="35000"/>
                      </a:schemeClr>
                    </a:solidFill>
                    <a:latin typeface="+mj-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2011</c:v>
                </c:pt>
                <c:pt idx="1">
                  <c:v>2013</c:v>
                </c:pt>
                <c:pt idx="2">
                  <c:v>2014</c:v>
                </c:pt>
                <c:pt idx="3">
                  <c:v>2015</c:v>
                </c:pt>
                <c:pt idx="4">
                  <c:v>2016</c:v>
                </c:pt>
                <c:pt idx="5">
                  <c:v>2017</c:v>
                </c:pt>
                <c:pt idx="6">
                  <c:v>2018</c:v>
                </c:pt>
                <c:pt idx="7">
                  <c:v>2019</c:v>
                </c:pt>
              </c:numCache>
            </c:numRef>
          </c:cat>
          <c:val>
            <c:numRef>
              <c:f>Sheet1!$B$2:$B$9</c:f>
              <c:numCache>
                <c:formatCode>General</c:formatCode>
                <c:ptCount val="8"/>
                <c:pt idx="0">
                  <c:v>56</c:v>
                </c:pt>
                <c:pt idx="1">
                  <c:v>48</c:v>
                </c:pt>
                <c:pt idx="2">
                  <c:v>53</c:v>
                </c:pt>
                <c:pt idx="3">
                  <c:v>51</c:v>
                </c:pt>
                <c:pt idx="4">
                  <c:v>47</c:v>
                </c:pt>
                <c:pt idx="5">
                  <c:v>53</c:v>
                </c:pt>
                <c:pt idx="6">
                  <c:v>56</c:v>
                </c:pt>
                <c:pt idx="7">
                  <c:v>42</c:v>
                </c:pt>
              </c:numCache>
            </c:numRef>
          </c:val>
          <c:extLst xmlns:c16r2="http://schemas.microsoft.com/office/drawing/2015/06/chart">
            <c:ext xmlns:c16="http://schemas.microsoft.com/office/drawing/2014/chart" uri="{C3380CC4-5D6E-409C-BE32-E72D297353CC}">
              <c16:uniqueId val="{00000000-E870-48EB-B7EA-858004F0072D}"/>
            </c:ext>
          </c:extLst>
        </c:ser>
        <c:dLbls>
          <c:showLegendKey val="0"/>
          <c:showVal val="0"/>
          <c:showCatName val="0"/>
          <c:showSerName val="0"/>
          <c:showPercent val="0"/>
          <c:showBubbleSize val="0"/>
        </c:dLbls>
        <c:gapWidth val="109"/>
        <c:overlap val="-27"/>
        <c:axId val="43702528"/>
        <c:axId val="43782144"/>
      </c:barChart>
      <c:catAx>
        <c:axId val="437025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3782144"/>
        <c:crosses val="autoZero"/>
        <c:auto val="1"/>
        <c:lblAlgn val="ctr"/>
        <c:lblOffset val="100"/>
        <c:noMultiLvlLbl val="0"/>
      </c:catAx>
      <c:valAx>
        <c:axId val="43782144"/>
        <c:scaling>
          <c:orientation val="minMax"/>
          <c:max val="100"/>
        </c:scaling>
        <c:delete val="1"/>
        <c:axPos val="l"/>
        <c:numFmt formatCode="General" sourceLinked="1"/>
        <c:majorTickMark val="out"/>
        <c:minorTickMark val="none"/>
        <c:tickLblPos val="nextTo"/>
        <c:crossAx val="43702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2986281668309568E-3"/>
          <c:y val="3.0118734484265643E-2"/>
          <c:w val="0.98031059474380666"/>
          <c:h val="0.8467443091582848"/>
        </c:manualLayout>
      </c:layout>
      <c:lineChart>
        <c:grouping val="standard"/>
        <c:varyColors val="0"/>
        <c:ser>
          <c:idx val="1"/>
          <c:order val="1"/>
          <c:tx>
            <c:strRef>
              <c:f>Sheet1!$S$215</c:f>
              <c:strCache>
                <c:ptCount val="1"/>
                <c:pt idx="0">
                  <c:v>posudba kod prijatelja</c:v>
                </c:pt>
              </c:strCache>
            </c:strRef>
          </c:tx>
          <c:spPr>
            <a:ln w="76200">
              <a:solidFill>
                <a:srgbClr val="70AD47">
                  <a:lumMod val="60000"/>
                  <a:lumOff val="40000"/>
                </a:srgbClr>
              </a:solidFill>
            </a:ln>
          </c:spPr>
          <c:marker>
            <c:symbol val="none"/>
          </c:marker>
          <c:dLbls>
            <c:dLbl>
              <c:idx val="2"/>
              <c:layout>
                <c:manualLayout>
                  <c:x val="-3.1209569609018242E-2"/>
                  <c:y val="-2.70316082123457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460-480E-BC01-015AB60940AA}"/>
                </c:ext>
                <c:ext xmlns:c15="http://schemas.microsoft.com/office/drawing/2012/chart" uri="{CE6537A1-D6FC-4f65-9D91-7224C49458BB}">
                  <c15:layout/>
                </c:ext>
              </c:extLst>
            </c:dLbl>
            <c:dLbl>
              <c:idx val="6"/>
              <c:layout>
                <c:manualLayout>
                  <c:x val="-3.353094900756854E-2"/>
                  <c:y val="-1.965935142716055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AED-4B9F-AC5D-E7B613E7BD71}"/>
                </c:ext>
                <c:ext xmlns:c15="http://schemas.microsoft.com/office/drawing/2012/chart" uri="{CE6537A1-D6FC-4f65-9D91-7224C49458BB}">
                  <c15:layout/>
                </c:ext>
              </c:extLst>
            </c:dLbl>
            <c:spPr>
              <a:solidFill>
                <a:sysClr val="window" lastClr="FFFFFF"/>
              </a:solidFill>
              <a:ln>
                <a:noFill/>
              </a:ln>
              <a:effectLst/>
            </c:spPr>
            <c:txPr>
              <a:bodyPr wrap="square" lIns="38100" tIns="19050" rIns="38100" bIns="19050" anchor="ctr" anchorCtr="0">
                <a:spAutoFit/>
              </a:bodyPr>
              <a:lstStyle/>
              <a:p>
                <a:pPr>
                  <a:defRPr sz="2000" b="1">
                    <a:solidFill>
                      <a:srgbClr val="92D050"/>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numRef>
              <c:f>Sheet1!$Q$216:$Q$222</c:f>
              <c:numCache>
                <c:formatCode>General</c:formatCode>
                <c:ptCount val="7"/>
                <c:pt idx="0">
                  <c:v>2013</c:v>
                </c:pt>
                <c:pt idx="1">
                  <c:v>2014</c:v>
                </c:pt>
                <c:pt idx="2">
                  <c:v>2015</c:v>
                </c:pt>
                <c:pt idx="3">
                  <c:v>2016</c:v>
                </c:pt>
                <c:pt idx="4">
                  <c:v>2017</c:v>
                </c:pt>
                <c:pt idx="5">
                  <c:v>2018</c:v>
                </c:pt>
                <c:pt idx="6">
                  <c:v>2019</c:v>
                </c:pt>
              </c:numCache>
            </c:numRef>
          </c:cat>
          <c:val>
            <c:numRef>
              <c:f>Sheet1!$S$216:$S$222</c:f>
              <c:numCache>
                <c:formatCode>General</c:formatCode>
                <c:ptCount val="7"/>
                <c:pt idx="0" formatCode="0">
                  <c:v>45</c:v>
                </c:pt>
                <c:pt idx="1">
                  <c:v>45</c:v>
                </c:pt>
                <c:pt idx="2">
                  <c:v>38</c:v>
                </c:pt>
                <c:pt idx="3" formatCode="#,##0">
                  <c:v>43</c:v>
                </c:pt>
                <c:pt idx="4">
                  <c:v>35</c:v>
                </c:pt>
                <c:pt idx="5">
                  <c:v>30</c:v>
                </c:pt>
                <c:pt idx="6">
                  <c:v>26</c:v>
                </c:pt>
              </c:numCache>
            </c:numRef>
          </c:val>
          <c:smooth val="0"/>
          <c:extLst xmlns:c16r2="http://schemas.microsoft.com/office/drawing/2015/06/chart">
            <c:ext xmlns:c16="http://schemas.microsoft.com/office/drawing/2014/chart" uri="{C3380CC4-5D6E-409C-BE32-E72D297353CC}">
              <c16:uniqueId val="{00000008-8293-46F8-9948-38CA489D9585}"/>
            </c:ext>
          </c:extLst>
        </c:ser>
        <c:ser>
          <c:idx val="2"/>
          <c:order val="2"/>
          <c:tx>
            <c:strRef>
              <c:f>Sheet1!$T$215</c:f>
              <c:strCache>
                <c:ptCount val="1"/>
                <c:pt idx="0">
                  <c:v>kupovina</c:v>
                </c:pt>
              </c:strCache>
            </c:strRef>
          </c:tx>
          <c:spPr>
            <a:ln w="76200">
              <a:solidFill>
                <a:srgbClr val="E7E6E6">
                  <a:lumMod val="75000"/>
                </a:srgbClr>
              </a:solidFill>
            </a:ln>
          </c:spPr>
          <c:marker>
            <c:symbol val="none"/>
          </c:marker>
          <c:dLbls>
            <c:dLbl>
              <c:idx val="4"/>
              <c:layout>
                <c:manualLayout>
                  <c:x val="-2.9619276258748609E-2"/>
                  <c:y val="-1.474451357037041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460-480E-BC01-015AB60940AA}"/>
                </c:ext>
                <c:ext xmlns:c15="http://schemas.microsoft.com/office/drawing/2012/chart" uri="{CE6537A1-D6FC-4f65-9D91-7224C49458BB}">
                  <c15:layout/>
                </c:ext>
              </c:extLst>
            </c:dLbl>
            <c:spPr>
              <a:solidFill>
                <a:sysClr val="window" lastClr="FFFFFF"/>
              </a:solidFill>
              <a:ln>
                <a:noFill/>
              </a:ln>
              <a:effectLst/>
            </c:spPr>
            <c:txPr>
              <a:bodyPr wrap="square" lIns="38100" tIns="19050" rIns="38100" bIns="19050" anchor="ctr">
                <a:spAutoFit/>
              </a:bodyPr>
              <a:lstStyle/>
              <a:p>
                <a:pPr>
                  <a:defRPr sz="2000" b="1">
                    <a:solidFill>
                      <a:schemeClr val="bg2">
                        <a:lumMod val="75000"/>
                      </a:schemeClr>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numRef>
              <c:f>Sheet1!$Q$216:$Q$222</c:f>
              <c:numCache>
                <c:formatCode>General</c:formatCode>
                <c:ptCount val="7"/>
                <c:pt idx="0">
                  <c:v>2013</c:v>
                </c:pt>
                <c:pt idx="1">
                  <c:v>2014</c:v>
                </c:pt>
                <c:pt idx="2">
                  <c:v>2015</c:v>
                </c:pt>
                <c:pt idx="3">
                  <c:v>2016</c:v>
                </c:pt>
                <c:pt idx="4">
                  <c:v>2017</c:v>
                </c:pt>
                <c:pt idx="5">
                  <c:v>2018</c:v>
                </c:pt>
                <c:pt idx="6">
                  <c:v>2019</c:v>
                </c:pt>
              </c:numCache>
            </c:numRef>
          </c:cat>
          <c:val>
            <c:numRef>
              <c:f>Sheet1!$T$216:$T$222</c:f>
              <c:numCache>
                <c:formatCode>General</c:formatCode>
                <c:ptCount val="7"/>
                <c:pt idx="0" formatCode="0">
                  <c:v>33</c:v>
                </c:pt>
                <c:pt idx="1">
                  <c:v>41</c:v>
                </c:pt>
                <c:pt idx="2">
                  <c:v>35</c:v>
                </c:pt>
                <c:pt idx="3" formatCode="#,##0">
                  <c:v>32</c:v>
                </c:pt>
                <c:pt idx="4">
                  <c:v>38</c:v>
                </c:pt>
                <c:pt idx="5">
                  <c:v>39</c:v>
                </c:pt>
                <c:pt idx="6">
                  <c:v>46</c:v>
                </c:pt>
              </c:numCache>
            </c:numRef>
          </c:val>
          <c:smooth val="0"/>
          <c:extLst xmlns:c16r2="http://schemas.microsoft.com/office/drawing/2015/06/chart">
            <c:ext xmlns:c16="http://schemas.microsoft.com/office/drawing/2014/chart" uri="{C3380CC4-5D6E-409C-BE32-E72D297353CC}">
              <c16:uniqueId val="{00000010-8293-46F8-9948-38CA489D9585}"/>
            </c:ext>
          </c:extLst>
        </c:ser>
        <c:ser>
          <c:idx val="0"/>
          <c:order val="0"/>
          <c:tx>
            <c:strRef>
              <c:f>Sheet1!$R$215</c:f>
              <c:strCache>
                <c:ptCount val="1"/>
                <c:pt idx="0">
                  <c:v>posudba u knjižnici</c:v>
                </c:pt>
              </c:strCache>
            </c:strRef>
          </c:tx>
          <c:spPr>
            <a:ln w="76200">
              <a:solidFill>
                <a:srgbClr val="FFC000">
                  <a:lumMod val="60000"/>
                  <a:lumOff val="40000"/>
                </a:srgbClr>
              </a:solidFill>
            </a:ln>
          </c:spPr>
          <c:marker>
            <c:symbol val="none"/>
          </c:marker>
          <c:dLbls>
            <c:spPr>
              <a:solidFill>
                <a:sysClr val="window" lastClr="FFFFFF"/>
              </a:solidFill>
              <a:ln>
                <a:noFill/>
              </a:ln>
              <a:effectLst/>
            </c:spPr>
            <c:txPr>
              <a:bodyPr wrap="square" lIns="38100" tIns="19050" rIns="38100" bIns="19050" anchor="ctr">
                <a:spAutoFit/>
              </a:bodyPr>
              <a:lstStyle/>
              <a:p>
                <a:pPr>
                  <a:defRPr sz="2000" b="1">
                    <a:solidFill>
                      <a:srgbClr val="FFC000"/>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numRef>
              <c:f>Sheet1!$Q$216:$Q$222</c:f>
              <c:numCache>
                <c:formatCode>General</c:formatCode>
                <c:ptCount val="7"/>
                <c:pt idx="0">
                  <c:v>2013</c:v>
                </c:pt>
                <c:pt idx="1">
                  <c:v>2014</c:v>
                </c:pt>
                <c:pt idx="2">
                  <c:v>2015</c:v>
                </c:pt>
                <c:pt idx="3">
                  <c:v>2016</c:v>
                </c:pt>
                <c:pt idx="4">
                  <c:v>2017</c:v>
                </c:pt>
                <c:pt idx="5">
                  <c:v>2018</c:v>
                </c:pt>
                <c:pt idx="6">
                  <c:v>2019</c:v>
                </c:pt>
              </c:numCache>
            </c:numRef>
          </c:cat>
          <c:val>
            <c:numRef>
              <c:f>Sheet1!$R$216:$R$222</c:f>
              <c:numCache>
                <c:formatCode>General</c:formatCode>
                <c:ptCount val="7"/>
                <c:pt idx="0" formatCode="0">
                  <c:v>56</c:v>
                </c:pt>
                <c:pt idx="1">
                  <c:v>55</c:v>
                </c:pt>
                <c:pt idx="2">
                  <c:v>51</c:v>
                </c:pt>
                <c:pt idx="3" formatCode="#,##0">
                  <c:v>53</c:v>
                </c:pt>
                <c:pt idx="4">
                  <c:v>46</c:v>
                </c:pt>
                <c:pt idx="5">
                  <c:v>46</c:v>
                </c:pt>
                <c:pt idx="6">
                  <c:v>40</c:v>
                </c:pt>
              </c:numCache>
            </c:numRef>
          </c:val>
          <c:smooth val="0"/>
          <c:extLst xmlns:c16r2="http://schemas.microsoft.com/office/drawing/2015/06/chart">
            <c:ext xmlns:c16="http://schemas.microsoft.com/office/drawing/2014/chart" uri="{C3380CC4-5D6E-409C-BE32-E72D297353CC}">
              <c16:uniqueId val="{00000012-8293-46F8-9948-38CA489D9585}"/>
            </c:ext>
          </c:extLst>
        </c:ser>
        <c:ser>
          <c:idx val="4"/>
          <c:order val="3"/>
          <c:tx>
            <c:strRef>
              <c:f>Sheet1!$V$215</c:f>
              <c:strCache>
                <c:ptCount val="1"/>
                <c:pt idx="0">
                  <c:v>dobio na poklon</c:v>
                </c:pt>
              </c:strCache>
            </c:strRef>
          </c:tx>
          <c:spPr>
            <a:ln w="76200">
              <a:solidFill>
                <a:srgbClr val="5B9BD5">
                  <a:lumMod val="60000"/>
                  <a:lumOff val="40000"/>
                </a:srgbClr>
              </a:solidFill>
            </a:ln>
          </c:spPr>
          <c:marker>
            <c:symbol val="none"/>
          </c:marker>
          <c:dLbls>
            <c:dLbl>
              <c:idx val="6"/>
              <c:layout>
                <c:manualLayout>
                  <c:x val="-3.3530897020616596E-2"/>
                  <c:y val="3.440386499753097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AED-4B9F-AC5D-E7B613E7BD71}"/>
                </c:ext>
                <c:ext xmlns:c15="http://schemas.microsoft.com/office/drawing/2012/chart" uri="{CE6537A1-D6FC-4f65-9D91-7224C49458BB}">
                  <c15:layout/>
                </c:ext>
              </c:extLst>
            </c:dLbl>
            <c:spPr>
              <a:solidFill>
                <a:sysClr val="window" lastClr="FFFFFF"/>
              </a:solidFill>
              <a:ln>
                <a:noFill/>
              </a:ln>
              <a:effectLst/>
            </c:spPr>
            <c:txPr>
              <a:bodyPr wrap="square" lIns="38100" tIns="19050" rIns="38100" bIns="19050" anchor="ctr">
                <a:spAutoFit/>
              </a:bodyPr>
              <a:lstStyle/>
              <a:p>
                <a:pPr>
                  <a:defRPr sz="2000" b="1">
                    <a:solidFill>
                      <a:srgbClr val="99CCFF"/>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numRef>
              <c:f>Sheet1!$Q$216:$Q$222</c:f>
              <c:numCache>
                <c:formatCode>General</c:formatCode>
                <c:ptCount val="7"/>
                <c:pt idx="0">
                  <c:v>2013</c:v>
                </c:pt>
                <c:pt idx="1">
                  <c:v>2014</c:v>
                </c:pt>
                <c:pt idx="2">
                  <c:v>2015</c:v>
                </c:pt>
                <c:pt idx="3">
                  <c:v>2016</c:v>
                </c:pt>
                <c:pt idx="4">
                  <c:v>2017</c:v>
                </c:pt>
                <c:pt idx="5">
                  <c:v>2018</c:v>
                </c:pt>
                <c:pt idx="6">
                  <c:v>2019</c:v>
                </c:pt>
              </c:numCache>
            </c:numRef>
          </c:cat>
          <c:val>
            <c:numRef>
              <c:f>Sheet1!$V$216:$V$222</c:f>
              <c:numCache>
                <c:formatCode>#,##0</c:formatCode>
                <c:ptCount val="7"/>
                <c:pt idx="0">
                  <c:v>22</c:v>
                </c:pt>
                <c:pt idx="1">
                  <c:v>30</c:v>
                </c:pt>
                <c:pt idx="2" formatCode="General">
                  <c:v>23</c:v>
                </c:pt>
                <c:pt idx="3">
                  <c:v>27</c:v>
                </c:pt>
                <c:pt idx="4" formatCode="General">
                  <c:v>22</c:v>
                </c:pt>
                <c:pt idx="5" formatCode="General">
                  <c:v>20</c:v>
                </c:pt>
                <c:pt idx="6" formatCode="General">
                  <c:v>25</c:v>
                </c:pt>
              </c:numCache>
            </c:numRef>
          </c:val>
          <c:smooth val="0"/>
          <c:extLst xmlns:c16r2="http://schemas.microsoft.com/office/drawing/2015/06/chart">
            <c:ext xmlns:c16="http://schemas.microsoft.com/office/drawing/2014/chart" uri="{C3380CC4-5D6E-409C-BE32-E72D297353CC}">
              <c16:uniqueId val="{00000014-8293-46F8-9948-38CA489D9585}"/>
            </c:ext>
          </c:extLst>
        </c:ser>
        <c:ser>
          <c:idx val="5"/>
          <c:order val="4"/>
          <c:tx>
            <c:strRef>
              <c:f>Sheet1!$W$215</c:f>
              <c:strCache>
                <c:ptCount val="1"/>
                <c:pt idx="0">
                  <c:v>fotokopirao ili skinuo s Interneta</c:v>
                </c:pt>
              </c:strCache>
            </c:strRef>
          </c:tx>
          <c:marker>
            <c:symbol val="none"/>
          </c:marker>
          <c:dLbls>
            <c:spPr>
              <a:noFill/>
              <a:ln>
                <a:noFill/>
              </a:ln>
              <a:effectLst/>
            </c:spPr>
            <c:txPr>
              <a:bodyPr wrap="square" lIns="38100" tIns="19050" rIns="38100" bIns="19050" anchor="ctr">
                <a:spAutoFit/>
              </a:bodyPr>
              <a:lstStyle/>
              <a:p>
                <a:pPr>
                  <a:defRPr sz="2000" b="1">
                    <a:solidFill>
                      <a:srgbClr val="C00000"/>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numRef>
              <c:f>Sheet1!$Q$216:$Q$222</c:f>
              <c:numCache>
                <c:formatCode>General</c:formatCode>
                <c:ptCount val="7"/>
                <c:pt idx="0">
                  <c:v>2013</c:v>
                </c:pt>
                <c:pt idx="1">
                  <c:v>2014</c:v>
                </c:pt>
                <c:pt idx="2">
                  <c:v>2015</c:v>
                </c:pt>
                <c:pt idx="3">
                  <c:v>2016</c:v>
                </c:pt>
                <c:pt idx="4">
                  <c:v>2017</c:v>
                </c:pt>
                <c:pt idx="5">
                  <c:v>2018</c:v>
                </c:pt>
                <c:pt idx="6">
                  <c:v>2019</c:v>
                </c:pt>
              </c:numCache>
            </c:numRef>
          </c:cat>
          <c:val>
            <c:numRef>
              <c:f>Sheet1!$W$216:$W$222</c:f>
              <c:numCache>
                <c:formatCode>General</c:formatCode>
                <c:ptCount val="7"/>
                <c:pt idx="6">
                  <c:v>9</c:v>
                </c:pt>
              </c:numCache>
            </c:numRef>
          </c:val>
          <c:smooth val="0"/>
          <c:extLst xmlns:c16r2="http://schemas.microsoft.com/office/drawing/2015/06/chart">
            <c:ext xmlns:c16="http://schemas.microsoft.com/office/drawing/2014/chart" uri="{C3380CC4-5D6E-409C-BE32-E72D297353CC}">
              <c16:uniqueId val="{00000002-9AED-4B9F-AC5D-E7B613E7BD71}"/>
            </c:ext>
          </c:extLst>
        </c:ser>
        <c:dLbls>
          <c:showLegendKey val="0"/>
          <c:showVal val="0"/>
          <c:showCatName val="0"/>
          <c:showSerName val="0"/>
          <c:showPercent val="0"/>
          <c:showBubbleSize val="0"/>
        </c:dLbls>
        <c:marker val="1"/>
        <c:smooth val="0"/>
        <c:axId val="125887616"/>
        <c:axId val="125889152"/>
      </c:lineChart>
      <c:catAx>
        <c:axId val="125887616"/>
        <c:scaling>
          <c:orientation val="minMax"/>
        </c:scaling>
        <c:delete val="0"/>
        <c:axPos val="b"/>
        <c:numFmt formatCode="General" sourceLinked="1"/>
        <c:majorTickMark val="out"/>
        <c:minorTickMark val="none"/>
        <c:tickLblPos val="nextTo"/>
        <c:txPr>
          <a:bodyPr/>
          <a:lstStyle/>
          <a:p>
            <a:pPr>
              <a:defRPr sz="1400" b="1">
                <a:solidFill>
                  <a:schemeClr val="bg2"/>
                </a:solidFill>
              </a:defRPr>
            </a:pPr>
            <a:endParaRPr lang="en-US"/>
          </a:p>
        </c:txPr>
        <c:crossAx val="125889152"/>
        <c:crosses val="autoZero"/>
        <c:auto val="1"/>
        <c:lblAlgn val="ctr"/>
        <c:lblOffset val="100"/>
        <c:noMultiLvlLbl val="0"/>
      </c:catAx>
      <c:valAx>
        <c:axId val="125889152"/>
        <c:scaling>
          <c:orientation val="minMax"/>
          <c:max val="60"/>
          <c:min val="0"/>
        </c:scaling>
        <c:delete val="1"/>
        <c:axPos val="l"/>
        <c:numFmt formatCode="0" sourceLinked="1"/>
        <c:majorTickMark val="out"/>
        <c:minorTickMark val="none"/>
        <c:tickLblPos val="nextTo"/>
        <c:crossAx val="125887616"/>
        <c:crosses val="autoZero"/>
        <c:crossBetween val="between"/>
      </c:valAx>
    </c:plotArea>
    <c:legend>
      <c:legendPos val="r"/>
      <c:layout>
        <c:manualLayout>
          <c:xMode val="edge"/>
          <c:yMode val="edge"/>
          <c:x val="2.1579905103313972E-2"/>
          <c:y val="0.74496500016253808"/>
          <c:w val="0.97406807557474695"/>
          <c:h val="0.11950989391690131"/>
        </c:manualLayout>
      </c:layout>
      <c:overlay val="0"/>
      <c:txPr>
        <a:bodyPr/>
        <a:lstStyle/>
        <a:p>
          <a:pPr>
            <a:defRPr sz="1300"/>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984753053612138E-2"/>
          <c:y val="0.11888985932410268"/>
          <c:w val="0.95429868795557493"/>
          <c:h val="0.75836395450568661"/>
        </c:manualLayout>
      </c:layout>
      <c:barChart>
        <c:barDir val="col"/>
        <c:grouping val="clustered"/>
        <c:varyColors val="0"/>
        <c:ser>
          <c:idx val="0"/>
          <c:order val="0"/>
          <c:tx>
            <c:strRef>
              <c:f>Sheet1!$B$1</c:f>
              <c:strCache>
                <c:ptCount val="1"/>
                <c:pt idx="0">
                  <c:v>Series 1</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000" b="1" i="0" u="none" strike="noStrike" kern="1200" baseline="0">
                    <a:solidFill>
                      <a:schemeClr val="tx1">
                        <a:lumMod val="50000"/>
                        <a:lumOff val="50000"/>
                      </a:schemeClr>
                    </a:solidFill>
                    <a:latin typeface="+mj-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2005</c:v>
                </c:pt>
                <c:pt idx="1">
                  <c:v>2011</c:v>
                </c:pt>
                <c:pt idx="2">
                  <c:v>2013</c:v>
                </c:pt>
                <c:pt idx="3">
                  <c:v>2014</c:v>
                </c:pt>
                <c:pt idx="4">
                  <c:v>2015</c:v>
                </c:pt>
                <c:pt idx="5">
                  <c:v>2016</c:v>
                </c:pt>
                <c:pt idx="6">
                  <c:v>2017</c:v>
                </c:pt>
                <c:pt idx="7">
                  <c:v>2018</c:v>
                </c:pt>
                <c:pt idx="8">
                  <c:v>2019</c:v>
                </c:pt>
              </c:numCache>
            </c:numRef>
          </c:cat>
          <c:val>
            <c:numRef>
              <c:f>Sheet1!$B$2:$B$10</c:f>
              <c:numCache>
                <c:formatCode>General</c:formatCode>
                <c:ptCount val="9"/>
                <c:pt idx="0">
                  <c:v>32</c:v>
                </c:pt>
                <c:pt idx="1">
                  <c:v>31</c:v>
                </c:pt>
                <c:pt idx="2">
                  <c:v>19</c:v>
                </c:pt>
                <c:pt idx="3">
                  <c:v>23</c:v>
                </c:pt>
                <c:pt idx="4">
                  <c:v>22</c:v>
                </c:pt>
                <c:pt idx="5">
                  <c:v>19</c:v>
                </c:pt>
                <c:pt idx="6">
                  <c:v>25</c:v>
                </c:pt>
                <c:pt idx="7">
                  <c:v>25</c:v>
                </c:pt>
                <c:pt idx="8">
                  <c:v>24</c:v>
                </c:pt>
              </c:numCache>
            </c:numRef>
          </c:val>
          <c:extLst xmlns:c16r2="http://schemas.microsoft.com/office/drawing/2015/06/chart">
            <c:ext xmlns:c16="http://schemas.microsoft.com/office/drawing/2014/chart" uri="{C3380CC4-5D6E-409C-BE32-E72D297353CC}">
              <c16:uniqueId val="{00000000-F0F9-4DA5-B88E-1FB85498A8E6}"/>
            </c:ext>
          </c:extLst>
        </c:ser>
        <c:dLbls>
          <c:showLegendKey val="0"/>
          <c:showVal val="0"/>
          <c:showCatName val="0"/>
          <c:showSerName val="0"/>
          <c:showPercent val="0"/>
          <c:showBubbleSize val="0"/>
        </c:dLbls>
        <c:gapWidth val="100"/>
        <c:overlap val="-27"/>
        <c:axId val="125611392"/>
        <c:axId val="43328640"/>
      </c:barChart>
      <c:catAx>
        <c:axId val="1256113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3328640"/>
        <c:crosses val="autoZero"/>
        <c:auto val="1"/>
        <c:lblAlgn val="ctr"/>
        <c:lblOffset val="100"/>
        <c:noMultiLvlLbl val="0"/>
      </c:catAx>
      <c:valAx>
        <c:axId val="43328640"/>
        <c:scaling>
          <c:orientation val="minMax"/>
        </c:scaling>
        <c:delete val="1"/>
        <c:axPos val="l"/>
        <c:numFmt formatCode="General" sourceLinked="1"/>
        <c:majorTickMark val="out"/>
        <c:minorTickMark val="none"/>
        <c:tickLblPos val="nextTo"/>
        <c:crossAx val="125611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984753053612138E-2"/>
          <c:y val="0.11888985932410268"/>
          <c:w val="0.95429868795557493"/>
          <c:h val="0.73192292189041652"/>
        </c:manualLayout>
      </c:layout>
      <c:barChart>
        <c:barDir val="col"/>
        <c:grouping val="clustered"/>
        <c:varyColors val="0"/>
        <c:ser>
          <c:idx val="0"/>
          <c:order val="0"/>
          <c:tx>
            <c:strRef>
              <c:f>Sheet1!$B$1</c:f>
              <c:strCache>
                <c:ptCount val="1"/>
                <c:pt idx="0">
                  <c:v>Series 1</c:v>
                </c:pt>
              </c:strCache>
            </c:strRef>
          </c:tx>
          <c:spPr>
            <a:solidFill>
              <a:schemeClr val="accent1">
                <a:lumMod val="40000"/>
                <a:lumOff val="60000"/>
              </a:schemeClr>
            </a:solidFill>
            <a:ln>
              <a:noFill/>
            </a:ln>
            <a:effectLst/>
          </c:spPr>
          <c:invertIfNegative val="0"/>
          <c:dPt>
            <c:idx val="0"/>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01-A635-4082-8BCF-25379DC158ED}"/>
              </c:ext>
            </c:extLst>
          </c:dPt>
          <c:dPt>
            <c:idx val="1"/>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03-A635-4082-8BCF-25379DC158ED}"/>
              </c:ext>
            </c:extLst>
          </c:dPt>
          <c:dLbls>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chemeClr val="tx1">
                        <a:lumMod val="50000"/>
                        <a:lumOff val="50000"/>
                      </a:schemeClr>
                    </a:solidFill>
                    <a:latin typeface="+mj-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žene </c:v>
                </c:pt>
                <c:pt idx="1">
                  <c:v>muškarci </c:v>
                </c:pt>
                <c:pt idx="3">
                  <c:v>16-25</c:v>
                </c:pt>
                <c:pt idx="4">
                  <c:v>26-35</c:v>
                </c:pt>
                <c:pt idx="5">
                  <c:v>36-45</c:v>
                </c:pt>
                <c:pt idx="6">
                  <c:v>46-55</c:v>
                </c:pt>
                <c:pt idx="7">
                  <c:v>56-65</c:v>
                </c:pt>
                <c:pt idx="8">
                  <c:v>65+</c:v>
                </c:pt>
              </c:strCache>
            </c:strRef>
          </c:cat>
          <c:val>
            <c:numRef>
              <c:f>Sheet1!$B$2:$B$10</c:f>
              <c:numCache>
                <c:formatCode>General</c:formatCode>
                <c:ptCount val="9"/>
                <c:pt idx="0">
                  <c:v>29</c:v>
                </c:pt>
                <c:pt idx="1">
                  <c:v>17</c:v>
                </c:pt>
                <c:pt idx="3">
                  <c:v>27</c:v>
                </c:pt>
                <c:pt idx="4">
                  <c:v>35</c:v>
                </c:pt>
                <c:pt idx="5">
                  <c:v>32</c:v>
                </c:pt>
                <c:pt idx="6">
                  <c:v>20</c:v>
                </c:pt>
                <c:pt idx="7">
                  <c:v>20</c:v>
                </c:pt>
                <c:pt idx="8">
                  <c:v>12</c:v>
                </c:pt>
              </c:numCache>
            </c:numRef>
          </c:val>
          <c:extLst xmlns:c16r2="http://schemas.microsoft.com/office/drawing/2015/06/chart">
            <c:ext xmlns:c16="http://schemas.microsoft.com/office/drawing/2014/chart" uri="{C3380CC4-5D6E-409C-BE32-E72D297353CC}">
              <c16:uniqueId val="{00000000-F0F9-4DA5-B88E-1FB85498A8E6}"/>
            </c:ext>
          </c:extLst>
        </c:ser>
        <c:dLbls>
          <c:showLegendKey val="0"/>
          <c:showVal val="0"/>
          <c:showCatName val="0"/>
          <c:showSerName val="0"/>
          <c:showPercent val="0"/>
          <c:showBubbleSize val="0"/>
        </c:dLbls>
        <c:gapWidth val="100"/>
        <c:overlap val="-27"/>
        <c:axId val="43381888"/>
        <c:axId val="43383424"/>
      </c:barChart>
      <c:catAx>
        <c:axId val="433818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3383424"/>
        <c:crosses val="autoZero"/>
        <c:auto val="1"/>
        <c:lblAlgn val="ctr"/>
        <c:lblOffset val="100"/>
        <c:noMultiLvlLbl val="0"/>
      </c:catAx>
      <c:valAx>
        <c:axId val="43383424"/>
        <c:scaling>
          <c:orientation val="minMax"/>
        </c:scaling>
        <c:delete val="1"/>
        <c:axPos val="l"/>
        <c:numFmt formatCode="General" sourceLinked="1"/>
        <c:majorTickMark val="out"/>
        <c:minorTickMark val="none"/>
        <c:tickLblPos val="nextTo"/>
        <c:crossAx val="43381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984753053612138E-2"/>
          <c:y val="0.11888985932410268"/>
          <c:w val="0.95429868795557493"/>
          <c:h val="0.67709176345986788"/>
        </c:manualLayout>
      </c:layout>
      <c:barChart>
        <c:barDir val="col"/>
        <c:grouping val="clustered"/>
        <c:varyColors val="0"/>
        <c:ser>
          <c:idx val="0"/>
          <c:order val="0"/>
          <c:tx>
            <c:strRef>
              <c:f>Sheet1!$B$1</c:f>
              <c:strCache>
                <c:ptCount val="1"/>
                <c:pt idx="0">
                  <c:v>Series 1</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6"/>
                <c:pt idx="0">
                  <c:v>Zagreb i okolica</c:v>
                </c:pt>
                <c:pt idx="1">
                  <c:v>Sjeverna Hrvatska</c:v>
                </c:pt>
                <c:pt idx="2">
                  <c:v>Slavonija</c:v>
                </c:pt>
                <c:pt idx="3">
                  <c:v>Lika i Banovina</c:v>
                </c:pt>
                <c:pt idx="4">
                  <c:v>Istra, Primorje i G. Kotar</c:v>
                </c:pt>
                <c:pt idx="5">
                  <c:v>Dalmacija</c:v>
                </c:pt>
              </c:strCache>
              <c:extLst xmlns:c16r2="http://schemas.microsoft.com/office/drawing/2015/06/chart"/>
            </c:strRef>
          </c:cat>
          <c:val>
            <c:numRef>
              <c:f>Sheet1!$B$2:$B$10</c:f>
              <c:numCache>
                <c:formatCode>General</c:formatCode>
                <c:ptCount val="6"/>
                <c:pt idx="0">
                  <c:v>28</c:v>
                </c:pt>
                <c:pt idx="1">
                  <c:v>21</c:v>
                </c:pt>
                <c:pt idx="2">
                  <c:v>17</c:v>
                </c:pt>
                <c:pt idx="3">
                  <c:v>26</c:v>
                </c:pt>
                <c:pt idx="4">
                  <c:v>23</c:v>
                </c:pt>
                <c:pt idx="5">
                  <c:v>25</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F0F9-4DA5-B88E-1FB85498A8E6}"/>
            </c:ext>
          </c:extLst>
        </c:ser>
        <c:dLbls>
          <c:showLegendKey val="0"/>
          <c:showVal val="0"/>
          <c:showCatName val="0"/>
          <c:showSerName val="0"/>
          <c:showPercent val="0"/>
          <c:showBubbleSize val="0"/>
        </c:dLbls>
        <c:gapWidth val="100"/>
        <c:overlap val="-27"/>
        <c:axId val="43420288"/>
        <c:axId val="43430272"/>
      </c:barChart>
      <c:catAx>
        <c:axId val="434202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50000"/>
                    <a:lumOff val="50000"/>
                  </a:schemeClr>
                </a:solidFill>
                <a:latin typeface="+mn-lt"/>
                <a:ea typeface="+mn-ea"/>
                <a:cs typeface="+mn-cs"/>
              </a:defRPr>
            </a:pPr>
            <a:endParaRPr lang="en-US"/>
          </a:p>
        </c:txPr>
        <c:crossAx val="43430272"/>
        <c:crosses val="autoZero"/>
        <c:auto val="1"/>
        <c:lblAlgn val="ctr"/>
        <c:lblOffset val="100"/>
        <c:noMultiLvlLbl val="0"/>
      </c:catAx>
      <c:valAx>
        <c:axId val="43430272"/>
        <c:scaling>
          <c:orientation val="minMax"/>
        </c:scaling>
        <c:delete val="1"/>
        <c:axPos val="l"/>
        <c:numFmt formatCode="General" sourceLinked="1"/>
        <c:majorTickMark val="out"/>
        <c:minorTickMark val="none"/>
        <c:tickLblPos val="nextTo"/>
        <c:crossAx val="43420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984753053612138E-2"/>
          <c:y val="0.11888985932410268"/>
          <c:w val="0.95429868795557493"/>
          <c:h val="0.73192292189041652"/>
        </c:manualLayout>
      </c:layout>
      <c:barChart>
        <c:barDir val="col"/>
        <c:grouping val="clustered"/>
        <c:varyColors val="0"/>
        <c:ser>
          <c:idx val="0"/>
          <c:order val="0"/>
          <c:tx>
            <c:strRef>
              <c:f>Sheet1!$B$1</c:f>
              <c:strCache>
                <c:ptCount val="1"/>
                <c:pt idx="0">
                  <c:v>Series 1</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bez primanja</c:v>
                </c:pt>
                <c:pt idx="1">
                  <c:v>do 3.000 kn</c:v>
                </c:pt>
                <c:pt idx="2">
                  <c:v>3.001-6.000 kn</c:v>
                </c:pt>
                <c:pt idx="3">
                  <c:v>6.001-8.000 kn</c:v>
                </c:pt>
                <c:pt idx="4">
                  <c:v>više od 8.000 kn</c:v>
                </c:pt>
              </c:strCache>
            </c:strRef>
          </c:cat>
          <c:val>
            <c:numRef>
              <c:f>Sheet1!$B$2:$B$6</c:f>
              <c:numCache>
                <c:formatCode>General</c:formatCode>
                <c:ptCount val="5"/>
                <c:pt idx="0">
                  <c:v>21</c:v>
                </c:pt>
                <c:pt idx="1">
                  <c:v>18</c:v>
                </c:pt>
                <c:pt idx="2">
                  <c:v>22</c:v>
                </c:pt>
                <c:pt idx="3">
                  <c:v>39</c:v>
                </c:pt>
                <c:pt idx="4">
                  <c:v>53</c:v>
                </c:pt>
              </c:numCache>
            </c:numRef>
          </c:val>
          <c:extLst xmlns:c16r2="http://schemas.microsoft.com/office/drawing/2015/06/chart">
            <c:ext xmlns:c16="http://schemas.microsoft.com/office/drawing/2014/chart" uri="{C3380CC4-5D6E-409C-BE32-E72D297353CC}">
              <c16:uniqueId val="{00000000-F0F9-4DA5-B88E-1FB85498A8E6}"/>
            </c:ext>
          </c:extLst>
        </c:ser>
        <c:dLbls>
          <c:showLegendKey val="0"/>
          <c:showVal val="0"/>
          <c:showCatName val="0"/>
          <c:showSerName val="0"/>
          <c:showPercent val="0"/>
          <c:showBubbleSize val="0"/>
        </c:dLbls>
        <c:gapWidth val="100"/>
        <c:overlap val="-27"/>
        <c:axId val="43555840"/>
        <c:axId val="43557632"/>
      </c:barChart>
      <c:catAx>
        <c:axId val="435558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50000"/>
                    <a:lumOff val="50000"/>
                  </a:schemeClr>
                </a:solidFill>
                <a:latin typeface="+mn-lt"/>
                <a:ea typeface="+mn-ea"/>
                <a:cs typeface="+mn-cs"/>
              </a:defRPr>
            </a:pPr>
            <a:endParaRPr lang="en-US"/>
          </a:p>
        </c:txPr>
        <c:crossAx val="43557632"/>
        <c:crosses val="autoZero"/>
        <c:auto val="1"/>
        <c:lblAlgn val="ctr"/>
        <c:lblOffset val="100"/>
        <c:noMultiLvlLbl val="0"/>
      </c:catAx>
      <c:valAx>
        <c:axId val="43557632"/>
        <c:scaling>
          <c:orientation val="minMax"/>
        </c:scaling>
        <c:delete val="1"/>
        <c:axPos val="l"/>
        <c:numFmt formatCode="General" sourceLinked="1"/>
        <c:majorTickMark val="out"/>
        <c:minorTickMark val="none"/>
        <c:tickLblPos val="nextTo"/>
        <c:crossAx val="43555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756068780785873E-2"/>
          <c:y val="0.11900570498664122"/>
          <c:w val="0.95429868795557493"/>
          <c:h val="0.63286924587454985"/>
        </c:manualLayout>
      </c:layout>
      <c:barChart>
        <c:barDir val="col"/>
        <c:grouping val="clustered"/>
        <c:varyColors val="0"/>
        <c:ser>
          <c:idx val="0"/>
          <c:order val="0"/>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knjižara</c:v>
                </c:pt>
                <c:pt idx="1">
                  <c:v>kiosk</c:v>
                </c:pt>
                <c:pt idx="2">
                  <c:v>sajam knjiga</c:v>
                </c:pt>
                <c:pt idx="3">
                  <c:v>internet</c:v>
                </c:pt>
                <c:pt idx="4">
                  <c:v>supermarket</c:v>
                </c:pt>
                <c:pt idx="5">
                  <c:v>nakladnik</c:v>
                </c:pt>
                <c:pt idx="6">
                  <c:v>Hrvatske pošte</c:v>
                </c:pt>
                <c:pt idx="7">
                  <c:v>antikvarijat</c:v>
                </c:pt>
              </c:strCache>
            </c:strRef>
          </c:cat>
          <c:val>
            <c:numRef>
              <c:f>Sheet1!$B$2:$B$9</c:f>
              <c:numCache>
                <c:formatCode>General</c:formatCode>
                <c:ptCount val="8"/>
                <c:pt idx="0">
                  <c:v>51</c:v>
                </c:pt>
                <c:pt idx="1">
                  <c:v>21</c:v>
                </c:pt>
                <c:pt idx="2">
                  <c:v>16</c:v>
                </c:pt>
                <c:pt idx="3">
                  <c:v>13</c:v>
                </c:pt>
                <c:pt idx="4">
                  <c:v>10</c:v>
                </c:pt>
                <c:pt idx="5">
                  <c:v>9</c:v>
                </c:pt>
                <c:pt idx="6">
                  <c:v>9</c:v>
                </c:pt>
                <c:pt idx="7">
                  <c:v>9</c:v>
                </c:pt>
              </c:numCache>
            </c:numRef>
          </c:val>
          <c:extLst xmlns:c16r2="http://schemas.microsoft.com/office/drawing/2015/06/chart">
            <c:ext xmlns:c16="http://schemas.microsoft.com/office/drawing/2014/chart" uri="{C3380CC4-5D6E-409C-BE32-E72D297353CC}">
              <c16:uniqueId val="{00000000-F0F9-4DA5-B88E-1FB85498A8E6}"/>
            </c:ext>
          </c:extLst>
        </c:ser>
        <c:dLbls>
          <c:showLegendKey val="0"/>
          <c:showVal val="0"/>
          <c:showCatName val="0"/>
          <c:showSerName val="0"/>
          <c:showPercent val="0"/>
          <c:showBubbleSize val="0"/>
        </c:dLbls>
        <c:gapWidth val="100"/>
        <c:overlap val="-27"/>
        <c:axId val="127358848"/>
        <c:axId val="127360384"/>
      </c:barChart>
      <c:catAx>
        <c:axId val="1273588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50000"/>
                    <a:lumOff val="50000"/>
                  </a:schemeClr>
                </a:solidFill>
                <a:latin typeface="+mn-lt"/>
                <a:ea typeface="+mn-ea"/>
                <a:cs typeface="+mn-cs"/>
              </a:defRPr>
            </a:pPr>
            <a:endParaRPr lang="en-US"/>
          </a:p>
        </c:txPr>
        <c:crossAx val="127360384"/>
        <c:crosses val="autoZero"/>
        <c:auto val="0"/>
        <c:lblAlgn val="ctr"/>
        <c:lblOffset val="100"/>
        <c:noMultiLvlLbl val="0"/>
      </c:catAx>
      <c:valAx>
        <c:axId val="127360384"/>
        <c:scaling>
          <c:orientation val="minMax"/>
        </c:scaling>
        <c:delete val="1"/>
        <c:axPos val="l"/>
        <c:numFmt formatCode="General" sourceLinked="1"/>
        <c:majorTickMark val="out"/>
        <c:minorTickMark val="none"/>
        <c:tickLblPos val="nextTo"/>
        <c:crossAx val="127358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2986281668309568E-3"/>
          <c:y val="3.0118734484265643E-2"/>
          <c:w val="0.98031059474380666"/>
          <c:h val="0.8467443091582848"/>
        </c:manualLayout>
      </c:layout>
      <c:lineChart>
        <c:grouping val="standard"/>
        <c:varyColors val="0"/>
        <c:ser>
          <c:idx val="1"/>
          <c:order val="1"/>
          <c:tx>
            <c:strRef>
              <c:f>Sheet1!$S$215</c:f>
              <c:strCache>
                <c:ptCount val="1"/>
                <c:pt idx="0">
                  <c:v>DJEČJE</c:v>
                </c:pt>
              </c:strCache>
            </c:strRef>
          </c:tx>
          <c:spPr>
            <a:ln w="57150">
              <a:solidFill>
                <a:srgbClr val="70AD47">
                  <a:lumMod val="60000"/>
                  <a:lumOff val="40000"/>
                </a:srgbClr>
              </a:solidFill>
            </a:ln>
          </c:spPr>
          <c:marker>
            <c:symbol val="none"/>
          </c:marker>
          <c:dLbls>
            <c:dLbl>
              <c:idx val="0"/>
              <c:layout>
                <c:manualLayout>
                  <c:x val="-2.4390489746449018E-2"/>
                  <c:y val="-4.914837856790138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EA9-4D93-B327-8967D3D9CF02}"/>
                </c:ext>
                <c:ext xmlns:c15="http://schemas.microsoft.com/office/drawing/2012/chart" uri="{CE6537A1-D6FC-4f65-9D91-7224C49458BB}">
                  <c15:layout/>
                </c:ext>
              </c:extLst>
            </c:dLbl>
            <c:dLbl>
              <c:idx val="2"/>
              <c:layout>
                <c:manualLayout>
                  <c:x val="-3.1209544304795812E-2"/>
                  <c:y val="2.4574189283950694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460-480E-BC01-015AB60940AA}"/>
                </c:ext>
                <c:ext xmlns:c15="http://schemas.microsoft.com/office/drawing/2012/chart" uri="{CE6537A1-D6FC-4f65-9D91-7224C49458BB}">
                  <c15:layout/>
                </c:ext>
              </c:extLst>
            </c:dLbl>
            <c:dLbl>
              <c:idx val="5"/>
              <c:layout>
                <c:manualLayout>
                  <c:x val="-3.5102163833946445E-2"/>
                  <c:y val="-3.931870285432111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3968-4D4C-B663-D0A8485CCAC4}"/>
                </c:ext>
                <c:ext xmlns:c15="http://schemas.microsoft.com/office/drawing/2012/chart" uri="{CE6537A1-D6FC-4f65-9D91-7224C49458BB}">
                  <c15:layout/>
                </c:ext>
              </c:extLst>
            </c:dLbl>
            <c:dLbl>
              <c:idx val="6"/>
              <c:layout>
                <c:manualLayout>
                  <c:x val="1.2973708375349982E-2"/>
                  <c:y val="3.440386499753097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AED-4B9F-AC5D-E7B613E7BD71}"/>
                </c:ext>
                <c:ext xmlns:c15="http://schemas.microsoft.com/office/drawing/2012/chart" uri="{CE6537A1-D6FC-4f65-9D91-7224C49458BB}">
                  <c15:layout/>
                </c:ext>
              </c:extLst>
            </c:dLbl>
            <c:spPr>
              <a:solidFill>
                <a:sysClr val="window" lastClr="FFFFFF"/>
              </a:solidFill>
              <a:ln>
                <a:noFill/>
              </a:ln>
              <a:effectLst/>
            </c:spPr>
            <c:txPr>
              <a:bodyPr wrap="square" lIns="38100" tIns="19050" rIns="38100" bIns="19050" anchor="ctr" anchorCtr="0">
                <a:spAutoFit/>
              </a:bodyPr>
              <a:lstStyle/>
              <a:p>
                <a:pPr>
                  <a:defRPr sz="2000" b="1">
                    <a:solidFill>
                      <a:srgbClr val="92D050"/>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Sheet1!$Q$216:$Q$222</c:f>
              <c:numCache>
                <c:formatCode>General</c:formatCode>
                <c:ptCount val="7"/>
                <c:pt idx="0">
                  <c:v>2013</c:v>
                </c:pt>
                <c:pt idx="1">
                  <c:v>2014</c:v>
                </c:pt>
                <c:pt idx="2">
                  <c:v>2015</c:v>
                </c:pt>
                <c:pt idx="3">
                  <c:v>2016</c:v>
                </c:pt>
                <c:pt idx="4">
                  <c:v>2017</c:v>
                </c:pt>
                <c:pt idx="5">
                  <c:v>2018</c:v>
                </c:pt>
                <c:pt idx="6">
                  <c:v>2019</c:v>
                </c:pt>
              </c:numCache>
            </c:numRef>
          </c:cat>
          <c:val>
            <c:numRef>
              <c:f>Sheet1!$S$216:$S$222</c:f>
              <c:numCache>
                <c:formatCode>General</c:formatCode>
                <c:ptCount val="7"/>
                <c:pt idx="0" formatCode="0">
                  <c:v>25</c:v>
                </c:pt>
                <c:pt idx="1">
                  <c:v>30</c:v>
                </c:pt>
                <c:pt idx="2">
                  <c:v>20</c:v>
                </c:pt>
                <c:pt idx="3" formatCode="#,##0">
                  <c:v>29</c:v>
                </c:pt>
                <c:pt idx="4">
                  <c:v>30</c:v>
                </c:pt>
                <c:pt idx="5">
                  <c:v>23</c:v>
                </c:pt>
                <c:pt idx="6">
                  <c:v>24</c:v>
                </c:pt>
              </c:numCache>
            </c:numRef>
          </c:val>
          <c:smooth val="0"/>
          <c:extLst xmlns:c16r2="http://schemas.microsoft.com/office/drawing/2015/06/chart">
            <c:ext xmlns:c16="http://schemas.microsoft.com/office/drawing/2014/chart" uri="{C3380CC4-5D6E-409C-BE32-E72D297353CC}">
              <c16:uniqueId val="{00000008-8293-46F8-9948-38CA489D9585}"/>
            </c:ext>
          </c:extLst>
        </c:ser>
        <c:ser>
          <c:idx val="2"/>
          <c:order val="2"/>
          <c:tx>
            <c:strRef>
              <c:f>Sheet1!$T$215</c:f>
              <c:strCache>
                <c:ptCount val="1"/>
                <c:pt idx="0">
                  <c:v>STRUČNE</c:v>
                </c:pt>
              </c:strCache>
            </c:strRef>
          </c:tx>
          <c:spPr>
            <a:ln w="57150">
              <a:solidFill>
                <a:srgbClr val="E7E6E6">
                  <a:lumMod val="75000"/>
                </a:srgbClr>
              </a:solidFill>
            </a:ln>
          </c:spPr>
          <c:marker>
            <c:symbol val="none"/>
          </c:marker>
          <c:dLbls>
            <c:dLbl>
              <c:idx val="2"/>
              <c:layout>
                <c:manualLayout>
                  <c:x val="-3.331352213127222E-2"/>
                  <c:y val="-3.931870285432111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3968-4D4C-B663-D0A8485CCAC4}"/>
                </c:ext>
                <c:ext xmlns:c15="http://schemas.microsoft.com/office/drawing/2012/chart" uri="{CE6537A1-D6FC-4f65-9D91-7224C49458BB}">
                  <c15:layout/>
                </c:ext>
              </c:extLst>
            </c:dLbl>
            <c:dLbl>
              <c:idx val="4"/>
              <c:layout>
                <c:manualLayout>
                  <c:x val="-2.9619343244567883E-2"/>
                  <c:y val="-3.194644606913590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460-480E-BC01-015AB60940AA}"/>
                </c:ext>
                <c:ext xmlns:c15="http://schemas.microsoft.com/office/drawing/2012/chart" uri="{CE6537A1-D6FC-4f65-9D91-7224C49458BB}">
                  <c15:layout/>
                </c:ext>
              </c:extLst>
            </c:dLbl>
            <c:dLbl>
              <c:idx val="5"/>
              <c:layout>
                <c:manualLayout>
                  <c:x val="-3.5102163833946445E-2"/>
                  <c:y val="3.931870285432102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968-4D4C-B663-D0A8485CCAC4}"/>
                </c:ext>
                <c:ext xmlns:c15="http://schemas.microsoft.com/office/drawing/2012/chart" uri="{CE6537A1-D6FC-4f65-9D91-7224C49458BB}">
                  <c15:layout/>
                </c:ext>
              </c:extLst>
            </c:dLbl>
            <c:dLbl>
              <c:idx val="6"/>
              <c:layout>
                <c:manualLayout>
                  <c:x val="7.8252370302352176E-3"/>
                  <c:y val="-4.9148378567901389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968-4D4C-B663-D0A8485CCAC4}"/>
                </c:ext>
                <c:ext xmlns:c15="http://schemas.microsoft.com/office/drawing/2012/chart" uri="{CE6537A1-D6FC-4f65-9D91-7224C49458BB}">
                  <c15:layout/>
                </c:ext>
              </c:extLst>
            </c:dLbl>
            <c:spPr>
              <a:solidFill>
                <a:sysClr val="window" lastClr="FFFFFF"/>
              </a:solidFill>
              <a:ln>
                <a:noFill/>
              </a:ln>
              <a:effectLst/>
            </c:spPr>
            <c:txPr>
              <a:bodyPr wrap="square" lIns="38100" tIns="19050" rIns="38100" bIns="19050" anchor="ctr">
                <a:spAutoFit/>
              </a:bodyPr>
              <a:lstStyle/>
              <a:p>
                <a:pPr>
                  <a:defRPr sz="2000" b="1">
                    <a:solidFill>
                      <a:schemeClr val="bg2">
                        <a:lumMod val="75000"/>
                      </a:schemeClr>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Sheet1!$Q$216:$Q$222</c:f>
              <c:numCache>
                <c:formatCode>General</c:formatCode>
                <c:ptCount val="7"/>
                <c:pt idx="0">
                  <c:v>2013</c:v>
                </c:pt>
                <c:pt idx="1">
                  <c:v>2014</c:v>
                </c:pt>
                <c:pt idx="2">
                  <c:v>2015</c:v>
                </c:pt>
                <c:pt idx="3">
                  <c:v>2016</c:v>
                </c:pt>
                <c:pt idx="4">
                  <c:v>2017</c:v>
                </c:pt>
                <c:pt idx="5">
                  <c:v>2018</c:v>
                </c:pt>
                <c:pt idx="6">
                  <c:v>2019</c:v>
                </c:pt>
              </c:numCache>
            </c:numRef>
          </c:cat>
          <c:val>
            <c:numRef>
              <c:f>Sheet1!$T$216:$T$222</c:f>
              <c:numCache>
                <c:formatCode>General</c:formatCode>
                <c:ptCount val="7"/>
                <c:pt idx="0" formatCode="0">
                  <c:v>23</c:v>
                </c:pt>
                <c:pt idx="1">
                  <c:v>24</c:v>
                </c:pt>
                <c:pt idx="2">
                  <c:v>26</c:v>
                </c:pt>
                <c:pt idx="3" formatCode="#,##0">
                  <c:v>20</c:v>
                </c:pt>
                <c:pt idx="4">
                  <c:v>23</c:v>
                </c:pt>
                <c:pt idx="5">
                  <c:v>16</c:v>
                </c:pt>
                <c:pt idx="6">
                  <c:v>25</c:v>
                </c:pt>
              </c:numCache>
            </c:numRef>
          </c:val>
          <c:smooth val="0"/>
          <c:extLst xmlns:c16r2="http://schemas.microsoft.com/office/drawing/2015/06/chart">
            <c:ext xmlns:c16="http://schemas.microsoft.com/office/drawing/2014/chart" uri="{C3380CC4-5D6E-409C-BE32-E72D297353CC}">
              <c16:uniqueId val="{00000010-8293-46F8-9948-38CA489D9585}"/>
            </c:ext>
          </c:extLst>
        </c:ser>
        <c:ser>
          <c:idx val="0"/>
          <c:order val="0"/>
          <c:tx>
            <c:strRef>
              <c:f>Sheet1!$R$215</c:f>
              <c:strCache>
                <c:ptCount val="1"/>
                <c:pt idx="0">
                  <c:v>BELETRISTIKA</c:v>
                </c:pt>
              </c:strCache>
            </c:strRef>
          </c:tx>
          <c:spPr>
            <a:ln w="57150">
              <a:solidFill>
                <a:srgbClr val="FFC000">
                  <a:lumMod val="60000"/>
                  <a:lumOff val="40000"/>
                </a:srgbClr>
              </a:solidFill>
            </a:ln>
          </c:spPr>
          <c:marker>
            <c:symbol val="none"/>
          </c:marker>
          <c:dLbls>
            <c:spPr>
              <a:solidFill>
                <a:sysClr val="window" lastClr="FFFFFF"/>
              </a:solidFill>
              <a:ln>
                <a:noFill/>
              </a:ln>
              <a:effectLst/>
            </c:spPr>
            <c:txPr>
              <a:bodyPr wrap="square" lIns="38100" tIns="19050" rIns="38100" bIns="19050" anchor="ctr">
                <a:spAutoFit/>
              </a:bodyPr>
              <a:lstStyle/>
              <a:p>
                <a:pPr>
                  <a:defRPr sz="2000" b="1">
                    <a:solidFill>
                      <a:srgbClr val="FFC000"/>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numRef>
              <c:f>Sheet1!$Q$216:$Q$222</c:f>
              <c:numCache>
                <c:formatCode>General</c:formatCode>
                <c:ptCount val="7"/>
                <c:pt idx="0">
                  <c:v>2013</c:v>
                </c:pt>
                <c:pt idx="1">
                  <c:v>2014</c:v>
                </c:pt>
                <c:pt idx="2">
                  <c:v>2015</c:v>
                </c:pt>
                <c:pt idx="3">
                  <c:v>2016</c:v>
                </c:pt>
                <c:pt idx="4">
                  <c:v>2017</c:v>
                </c:pt>
                <c:pt idx="5">
                  <c:v>2018</c:v>
                </c:pt>
                <c:pt idx="6">
                  <c:v>2019</c:v>
                </c:pt>
              </c:numCache>
            </c:numRef>
          </c:cat>
          <c:val>
            <c:numRef>
              <c:f>Sheet1!$R$216:$R$222</c:f>
              <c:numCache>
                <c:formatCode>General</c:formatCode>
                <c:ptCount val="7"/>
                <c:pt idx="0" formatCode="0">
                  <c:v>47</c:v>
                </c:pt>
                <c:pt idx="1">
                  <c:v>52</c:v>
                </c:pt>
                <c:pt idx="2">
                  <c:v>48</c:v>
                </c:pt>
                <c:pt idx="3" formatCode="#,##0">
                  <c:v>47</c:v>
                </c:pt>
                <c:pt idx="4">
                  <c:v>40</c:v>
                </c:pt>
                <c:pt idx="5">
                  <c:v>49</c:v>
                </c:pt>
                <c:pt idx="6">
                  <c:v>39</c:v>
                </c:pt>
              </c:numCache>
            </c:numRef>
          </c:val>
          <c:smooth val="0"/>
          <c:extLst xmlns:c16r2="http://schemas.microsoft.com/office/drawing/2015/06/chart">
            <c:ext xmlns:c16="http://schemas.microsoft.com/office/drawing/2014/chart" uri="{C3380CC4-5D6E-409C-BE32-E72D297353CC}">
              <c16:uniqueId val="{00000012-8293-46F8-9948-38CA489D9585}"/>
            </c:ext>
          </c:extLst>
        </c:ser>
        <c:ser>
          <c:idx val="4"/>
          <c:order val="3"/>
          <c:tx>
            <c:strRef>
              <c:f>Sheet1!$V$215</c:f>
              <c:strCache>
                <c:ptCount val="1"/>
                <c:pt idx="0">
                  <c:v>PRIRUČNICI</c:v>
                </c:pt>
              </c:strCache>
            </c:strRef>
          </c:tx>
          <c:spPr>
            <a:ln w="57150">
              <a:solidFill>
                <a:srgbClr val="5B9BD5">
                  <a:lumMod val="60000"/>
                  <a:lumOff val="40000"/>
                </a:srgbClr>
              </a:solidFill>
            </a:ln>
          </c:spPr>
          <c:marker>
            <c:symbol val="none"/>
          </c:marker>
          <c:dLbls>
            <c:dLbl>
              <c:idx val="4"/>
              <c:layout>
                <c:manualLayout>
                  <c:x val="-3.5102163833946577E-2"/>
                  <c:y val="1.96593514271604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3968-4D4C-B663-D0A8485CCAC4}"/>
                </c:ext>
                <c:ext xmlns:c15="http://schemas.microsoft.com/office/drawing/2012/chart" uri="{CE6537A1-D6FC-4f65-9D91-7224C49458BB}">
                  <c15:layout/>
                </c:ext>
              </c:extLst>
            </c:dLbl>
            <c:dLbl>
              <c:idx val="5"/>
              <c:layout>
                <c:manualLayout>
                  <c:x val="-3.5102163833946445E-2"/>
                  <c:y val="-9.0104319815027807E-17"/>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3968-4D4C-B663-D0A8485CCAC4}"/>
                </c:ext>
                <c:ext xmlns:c15="http://schemas.microsoft.com/office/drawing/2012/chart" uri="{CE6537A1-D6FC-4f65-9D91-7224C49458BB}">
                  <c15:layout/>
                </c:ext>
              </c:extLst>
            </c:dLbl>
            <c:dLbl>
              <c:idx val="6"/>
              <c:layout>
                <c:manualLayout>
                  <c:x val="-3.3530835056250798E-2"/>
                  <c:y val="7.126514892345692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AED-4B9F-AC5D-E7B613E7BD71}"/>
                </c:ext>
                <c:ext xmlns:c15="http://schemas.microsoft.com/office/drawing/2012/chart" uri="{CE6537A1-D6FC-4f65-9D91-7224C49458BB}">
                  <c15:layout/>
                </c:ext>
              </c:extLst>
            </c:dLbl>
            <c:spPr>
              <a:solidFill>
                <a:sysClr val="window" lastClr="FFFFFF"/>
              </a:solidFill>
              <a:ln>
                <a:noFill/>
              </a:ln>
              <a:effectLst/>
            </c:spPr>
            <c:txPr>
              <a:bodyPr wrap="square" lIns="38100" tIns="19050" rIns="38100" bIns="19050" anchor="ctr">
                <a:spAutoFit/>
              </a:bodyPr>
              <a:lstStyle/>
              <a:p>
                <a:pPr>
                  <a:defRPr sz="2000" b="1">
                    <a:solidFill>
                      <a:srgbClr val="99CCFF"/>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Sheet1!$Q$216:$Q$222</c:f>
              <c:numCache>
                <c:formatCode>General</c:formatCode>
                <c:ptCount val="7"/>
                <c:pt idx="0">
                  <c:v>2013</c:v>
                </c:pt>
                <c:pt idx="1">
                  <c:v>2014</c:v>
                </c:pt>
                <c:pt idx="2">
                  <c:v>2015</c:v>
                </c:pt>
                <c:pt idx="3">
                  <c:v>2016</c:v>
                </c:pt>
                <c:pt idx="4">
                  <c:v>2017</c:v>
                </c:pt>
                <c:pt idx="5">
                  <c:v>2018</c:v>
                </c:pt>
                <c:pt idx="6">
                  <c:v>2019</c:v>
                </c:pt>
              </c:numCache>
            </c:numRef>
          </c:cat>
          <c:val>
            <c:numRef>
              <c:f>Sheet1!$V$216:$V$222</c:f>
              <c:numCache>
                <c:formatCode>#,##0</c:formatCode>
                <c:ptCount val="7"/>
                <c:pt idx="0">
                  <c:v>14</c:v>
                </c:pt>
                <c:pt idx="1">
                  <c:v>6</c:v>
                </c:pt>
                <c:pt idx="2" formatCode="General">
                  <c:v>12</c:v>
                </c:pt>
                <c:pt idx="3">
                  <c:v>19</c:v>
                </c:pt>
                <c:pt idx="4" formatCode="General">
                  <c:v>18</c:v>
                </c:pt>
                <c:pt idx="5" formatCode="General">
                  <c:v>18</c:v>
                </c:pt>
                <c:pt idx="6" formatCode="General">
                  <c:v>22</c:v>
                </c:pt>
              </c:numCache>
            </c:numRef>
          </c:val>
          <c:smooth val="0"/>
          <c:extLst xmlns:c16r2="http://schemas.microsoft.com/office/drawing/2015/06/chart">
            <c:ext xmlns:c16="http://schemas.microsoft.com/office/drawing/2014/chart" uri="{C3380CC4-5D6E-409C-BE32-E72D297353CC}">
              <c16:uniqueId val="{00000014-8293-46F8-9948-38CA489D9585}"/>
            </c:ext>
          </c:extLst>
        </c:ser>
        <c:ser>
          <c:idx val="3"/>
          <c:order val="4"/>
          <c:tx>
            <c:strRef>
              <c:f>Sheet1!$U$215</c:f>
              <c:strCache>
                <c:ptCount val="1"/>
                <c:pt idx="0">
                  <c:v>PUBLICISTIKA</c:v>
                </c:pt>
              </c:strCache>
            </c:strRef>
          </c:tx>
          <c:spPr>
            <a:ln w="57150">
              <a:solidFill>
                <a:srgbClr val="FF9933"/>
              </a:solidFill>
            </a:ln>
          </c:spPr>
          <c:marker>
            <c:symbol val="none"/>
          </c:marker>
          <c:dLbls>
            <c:dLbl>
              <c:idx val="1"/>
              <c:layout>
                <c:manualLayout>
                  <c:x val="-3.5102163833946445E-2"/>
                  <c:y val="5.037708803209892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968-4D4C-B663-D0A8485CCAC4}"/>
                </c:ext>
                <c:ext xmlns:c15="http://schemas.microsoft.com/office/drawing/2012/chart" uri="{CE6537A1-D6FC-4f65-9D91-7224C49458BB}">
                  <c15:layout/>
                </c:ext>
              </c:extLst>
            </c:dLbl>
            <c:dLbl>
              <c:idx val="2"/>
              <c:layout>
                <c:manualLayout>
                  <c:x val="-3.1524880428598051E-2"/>
                  <c:y val="-2.580289874814822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3968-4D4C-B663-D0A8485CCAC4}"/>
                </c:ext>
                <c:ext xmlns:c15="http://schemas.microsoft.com/office/drawing/2012/chart" uri="{CE6537A1-D6FC-4f65-9D91-7224C49458BB}">
                  <c15:layout/>
                </c:ext>
              </c:extLst>
            </c:dLbl>
            <c:dLbl>
              <c:idx val="5"/>
              <c:layout>
                <c:manualLayout>
                  <c:x val="-3.5102163833946445E-2"/>
                  <c:y val="8.6009662493826532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3968-4D4C-B663-D0A8485CCAC4}"/>
                </c:ext>
                <c:ext xmlns:c15="http://schemas.microsoft.com/office/drawing/2012/chart" uri="{CE6537A1-D6FC-4f65-9D91-7224C49458BB}">
                  <c15:layout/>
                </c:ext>
              </c:extLst>
            </c:dLbl>
            <c:spPr>
              <a:solidFill>
                <a:sysClr val="window" lastClr="FFFFFF"/>
              </a:solidFill>
              <a:ln>
                <a:noFill/>
              </a:ln>
              <a:effectLst/>
            </c:spPr>
            <c:txPr>
              <a:bodyPr wrap="square" lIns="38100" tIns="19050" rIns="38100" bIns="19050" anchor="ctr">
                <a:spAutoFit/>
              </a:bodyPr>
              <a:lstStyle/>
              <a:p>
                <a:pPr>
                  <a:defRPr sz="2000" b="1">
                    <a:solidFill>
                      <a:srgbClr val="FF9933"/>
                    </a:solidFill>
                    <a:latin typeface="+mj-lt"/>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val>
            <c:numRef>
              <c:f>Sheet1!$U$216:$U$222</c:f>
              <c:numCache>
                <c:formatCode>General</c:formatCode>
                <c:ptCount val="7"/>
                <c:pt idx="0" formatCode="0">
                  <c:v>16</c:v>
                </c:pt>
                <c:pt idx="1">
                  <c:v>23</c:v>
                </c:pt>
                <c:pt idx="2">
                  <c:v>22</c:v>
                </c:pt>
                <c:pt idx="3" formatCode="#,##0">
                  <c:v>21</c:v>
                </c:pt>
                <c:pt idx="4">
                  <c:v>18</c:v>
                </c:pt>
                <c:pt idx="5">
                  <c:v>22</c:v>
                </c:pt>
                <c:pt idx="6">
                  <c:v>26</c:v>
                </c:pt>
              </c:numCache>
            </c:numRef>
          </c:val>
          <c:smooth val="0"/>
          <c:extLst xmlns:c16r2="http://schemas.microsoft.com/office/drawing/2015/06/chart">
            <c:ext xmlns:c16="http://schemas.microsoft.com/office/drawing/2014/chart" uri="{C3380CC4-5D6E-409C-BE32-E72D297353CC}">
              <c16:uniqueId val="{00000000-3968-4D4C-B663-D0A8485CCAC4}"/>
            </c:ext>
          </c:extLst>
        </c:ser>
        <c:dLbls>
          <c:showLegendKey val="0"/>
          <c:showVal val="0"/>
          <c:showCatName val="0"/>
          <c:showSerName val="0"/>
          <c:showPercent val="0"/>
          <c:showBubbleSize val="0"/>
        </c:dLbls>
        <c:marker val="1"/>
        <c:smooth val="0"/>
        <c:axId val="127288448"/>
        <c:axId val="127289984"/>
      </c:lineChart>
      <c:catAx>
        <c:axId val="127288448"/>
        <c:scaling>
          <c:orientation val="minMax"/>
        </c:scaling>
        <c:delete val="0"/>
        <c:axPos val="b"/>
        <c:numFmt formatCode="General" sourceLinked="1"/>
        <c:majorTickMark val="out"/>
        <c:minorTickMark val="none"/>
        <c:tickLblPos val="nextTo"/>
        <c:txPr>
          <a:bodyPr/>
          <a:lstStyle/>
          <a:p>
            <a:pPr>
              <a:defRPr sz="1400" b="1">
                <a:solidFill>
                  <a:schemeClr val="bg2"/>
                </a:solidFill>
              </a:defRPr>
            </a:pPr>
            <a:endParaRPr lang="en-US"/>
          </a:p>
        </c:txPr>
        <c:crossAx val="127289984"/>
        <c:crosses val="autoZero"/>
        <c:auto val="1"/>
        <c:lblAlgn val="ctr"/>
        <c:lblOffset val="100"/>
        <c:noMultiLvlLbl val="0"/>
      </c:catAx>
      <c:valAx>
        <c:axId val="127289984"/>
        <c:scaling>
          <c:orientation val="minMax"/>
          <c:max val="60"/>
          <c:min val="0"/>
        </c:scaling>
        <c:delete val="1"/>
        <c:axPos val="l"/>
        <c:numFmt formatCode="0" sourceLinked="1"/>
        <c:majorTickMark val="out"/>
        <c:minorTickMark val="none"/>
        <c:tickLblPos val="nextTo"/>
        <c:crossAx val="127288448"/>
        <c:crosses val="autoZero"/>
        <c:crossBetween val="between"/>
      </c:valAx>
    </c:plotArea>
    <c:legend>
      <c:legendPos val="r"/>
      <c:layout>
        <c:manualLayout>
          <c:xMode val="edge"/>
          <c:yMode val="edge"/>
          <c:x val="2.5931924578472078E-2"/>
          <c:y val="3.6706485883193646E-4"/>
          <c:w val="0.96361283089871497"/>
          <c:h val="7.1016504567316258E-2"/>
        </c:manualLayout>
      </c:layout>
      <c:overlay val="0"/>
      <c:txPr>
        <a:bodyPr/>
        <a:lstStyle/>
        <a:p>
          <a:pPr>
            <a:defRPr sz="1300"/>
          </a:pPr>
          <a:endParaRPr lang="en-US"/>
        </a:p>
      </c:txPr>
    </c:legend>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D3A4D5-296C-4702-AF5A-049FB54C5B03}" type="datetimeFigureOut">
              <a:rPr lang="hr-HR" smtClean="0"/>
              <a:t>22.4.2019.</a:t>
            </a:fld>
            <a:endParaRPr lang="hr-H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99EB26-EA69-40AF-B211-C35A959796C4}" type="slidenum">
              <a:rPr lang="hr-HR" smtClean="0"/>
              <a:t>‹#›</a:t>
            </a:fld>
            <a:endParaRPr lang="hr-HR"/>
          </a:p>
        </p:txBody>
      </p:sp>
    </p:spTree>
    <p:extLst>
      <p:ext uri="{BB962C8B-B14F-4D97-AF65-F5344CB8AC3E}">
        <p14:creationId xmlns:p14="http://schemas.microsoft.com/office/powerpoint/2010/main" val="1501232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F7D79A-D3B6-48BA-8EEB-E13966506D4B}" type="datetimeFigureOut">
              <a:rPr lang="hr-HR" smtClean="0"/>
              <a:t>22.4.2019.</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C1F8D4-49B5-4540-8B08-27B7EF0582A4}" type="slidenum">
              <a:rPr lang="hr-HR" smtClean="0"/>
              <a:t>‹#›</a:t>
            </a:fld>
            <a:endParaRPr lang="hr-HR"/>
          </a:p>
        </p:txBody>
      </p:sp>
    </p:spTree>
    <p:extLst>
      <p:ext uri="{BB962C8B-B14F-4D97-AF65-F5344CB8AC3E}">
        <p14:creationId xmlns:p14="http://schemas.microsoft.com/office/powerpoint/2010/main" val="125997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48C1F8D4-49B5-4540-8B08-27B7EF0582A4}" type="slidenum">
              <a:rPr lang="hr-HR" smtClean="0"/>
              <a:t>1</a:t>
            </a:fld>
            <a:endParaRPr lang="hr-HR"/>
          </a:p>
        </p:txBody>
      </p:sp>
    </p:spTree>
    <p:extLst>
      <p:ext uri="{BB962C8B-B14F-4D97-AF65-F5344CB8AC3E}">
        <p14:creationId xmlns:p14="http://schemas.microsoft.com/office/powerpoint/2010/main" val="1557745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hr-HR" dirty="0"/>
          </a:p>
        </p:txBody>
      </p:sp>
      <p:sp>
        <p:nvSpPr>
          <p:cNvPr id="4" name="Slide Number Placeholder 3"/>
          <p:cNvSpPr>
            <a:spLocks noGrp="1"/>
          </p:cNvSpPr>
          <p:nvPr>
            <p:ph type="sldNum" sz="quarter" idx="10"/>
          </p:nvPr>
        </p:nvSpPr>
        <p:spPr/>
        <p:txBody>
          <a:bodyPr/>
          <a:lstStyle/>
          <a:p>
            <a:fld id="{48C1F8D4-49B5-4540-8B08-27B7EF0582A4}" type="slidenum">
              <a:rPr lang="hr-HR" smtClean="0"/>
              <a:t>10</a:t>
            </a:fld>
            <a:endParaRPr lang="hr-HR"/>
          </a:p>
        </p:txBody>
      </p:sp>
    </p:spTree>
    <p:extLst>
      <p:ext uri="{BB962C8B-B14F-4D97-AF65-F5344CB8AC3E}">
        <p14:creationId xmlns:p14="http://schemas.microsoft.com/office/powerpoint/2010/main" val="300133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hr-HR" dirty="0"/>
          </a:p>
        </p:txBody>
      </p:sp>
      <p:sp>
        <p:nvSpPr>
          <p:cNvPr id="4" name="Slide Number Placeholder 3"/>
          <p:cNvSpPr>
            <a:spLocks noGrp="1"/>
          </p:cNvSpPr>
          <p:nvPr>
            <p:ph type="sldNum" sz="quarter" idx="10"/>
          </p:nvPr>
        </p:nvSpPr>
        <p:spPr/>
        <p:txBody>
          <a:bodyPr/>
          <a:lstStyle/>
          <a:p>
            <a:fld id="{48C1F8D4-49B5-4540-8B08-27B7EF0582A4}" type="slidenum">
              <a:rPr lang="hr-HR" smtClean="0"/>
              <a:t>11</a:t>
            </a:fld>
            <a:endParaRPr lang="hr-HR"/>
          </a:p>
        </p:txBody>
      </p:sp>
    </p:spTree>
    <p:extLst>
      <p:ext uri="{BB962C8B-B14F-4D97-AF65-F5344CB8AC3E}">
        <p14:creationId xmlns:p14="http://schemas.microsoft.com/office/powerpoint/2010/main" val="1773217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hr-HR" dirty="0"/>
          </a:p>
        </p:txBody>
      </p:sp>
      <p:sp>
        <p:nvSpPr>
          <p:cNvPr id="4" name="Slide Number Placeholder 3"/>
          <p:cNvSpPr>
            <a:spLocks noGrp="1"/>
          </p:cNvSpPr>
          <p:nvPr>
            <p:ph type="sldNum" sz="quarter" idx="10"/>
          </p:nvPr>
        </p:nvSpPr>
        <p:spPr/>
        <p:txBody>
          <a:bodyPr/>
          <a:lstStyle/>
          <a:p>
            <a:fld id="{48C1F8D4-49B5-4540-8B08-27B7EF0582A4}" type="slidenum">
              <a:rPr lang="hr-HR" smtClean="0"/>
              <a:t>12</a:t>
            </a:fld>
            <a:endParaRPr lang="hr-HR"/>
          </a:p>
        </p:txBody>
      </p:sp>
    </p:spTree>
    <p:extLst>
      <p:ext uri="{BB962C8B-B14F-4D97-AF65-F5344CB8AC3E}">
        <p14:creationId xmlns:p14="http://schemas.microsoft.com/office/powerpoint/2010/main" val="4082956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hr-HR" dirty="0"/>
          </a:p>
        </p:txBody>
      </p:sp>
      <p:sp>
        <p:nvSpPr>
          <p:cNvPr id="4" name="Slide Number Placeholder 3"/>
          <p:cNvSpPr>
            <a:spLocks noGrp="1"/>
          </p:cNvSpPr>
          <p:nvPr>
            <p:ph type="sldNum" sz="quarter" idx="10"/>
          </p:nvPr>
        </p:nvSpPr>
        <p:spPr/>
        <p:txBody>
          <a:bodyPr/>
          <a:lstStyle/>
          <a:p>
            <a:fld id="{48C1F8D4-49B5-4540-8B08-27B7EF0582A4}" type="slidenum">
              <a:rPr lang="hr-HR" smtClean="0"/>
              <a:t>13</a:t>
            </a:fld>
            <a:endParaRPr lang="hr-HR"/>
          </a:p>
        </p:txBody>
      </p:sp>
    </p:spTree>
    <p:extLst>
      <p:ext uri="{BB962C8B-B14F-4D97-AF65-F5344CB8AC3E}">
        <p14:creationId xmlns:p14="http://schemas.microsoft.com/office/powerpoint/2010/main" val="3435368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48C1F8D4-49B5-4540-8B08-27B7EF0582A4}" type="slidenum">
              <a:rPr lang="hr-HR" smtClean="0"/>
              <a:t>14</a:t>
            </a:fld>
            <a:endParaRPr lang="hr-HR"/>
          </a:p>
        </p:txBody>
      </p:sp>
    </p:spTree>
    <p:extLst>
      <p:ext uri="{BB962C8B-B14F-4D97-AF65-F5344CB8AC3E}">
        <p14:creationId xmlns:p14="http://schemas.microsoft.com/office/powerpoint/2010/main" val="2235217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48C1F8D4-49B5-4540-8B08-27B7EF0582A4}" type="slidenum">
              <a:rPr lang="hr-HR" smtClean="0"/>
              <a:t>15</a:t>
            </a:fld>
            <a:endParaRPr lang="hr-HR"/>
          </a:p>
        </p:txBody>
      </p:sp>
    </p:spTree>
    <p:extLst>
      <p:ext uri="{BB962C8B-B14F-4D97-AF65-F5344CB8AC3E}">
        <p14:creationId xmlns:p14="http://schemas.microsoft.com/office/powerpoint/2010/main" val="1219909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48C1F8D4-49B5-4540-8B08-27B7EF0582A4}" type="slidenum">
              <a:rPr lang="hr-HR" smtClean="0"/>
              <a:t>17</a:t>
            </a:fld>
            <a:endParaRPr lang="hr-HR"/>
          </a:p>
        </p:txBody>
      </p:sp>
    </p:spTree>
    <p:extLst>
      <p:ext uri="{BB962C8B-B14F-4D97-AF65-F5344CB8AC3E}">
        <p14:creationId xmlns:p14="http://schemas.microsoft.com/office/powerpoint/2010/main" val="2849969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KUPOVINA KNJIGA</a:t>
            </a:r>
          </a:p>
        </p:txBody>
      </p:sp>
      <p:sp>
        <p:nvSpPr>
          <p:cNvPr id="4" name="Slide Number Placeholder 3"/>
          <p:cNvSpPr>
            <a:spLocks noGrp="1"/>
          </p:cNvSpPr>
          <p:nvPr>
            <p:ph type="sldNum" sz="quarter" idx="10"/>
          </p:nvPr>
        </p:nvSpPr>
        <p:spPr/>
        <p:txBody>
          <a:bodyPr/>
          <a:lstStyle/>
          <a:p>
            <a:fld id="{48C1F8D4-49B5-4540-8B08-27B7EF0582A4}" type="slidenum">
              <a:rPr lang="hr-HR" smtClean="0"/>
              <a:t>18</a:t>
            </a:fld>
            <a:endParaRPr lang="hr-HR"/>
          </a:p>
        </p:txBody>
      </p:sp>
    </p:spTree>
    <p:extLst>
      <p:ext uri="{BB962C8B-B14F-4D97-AF65-F5344CB8AC3E}">
        <p14:creationId xmlns:p14="http://schemas.microsoft.com/office/powerpoint/2010/main" val="311436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KUPOVINA KNJIGA</a:t>
            </a:r>
          </a:p>
        </p:txBody>
      </p:sp>
      <p:sp>
        <p:nvSpPr>
          <p:cNvPr id="4" name="Slide Number Placeholder 3"/>
          <p:cNvSpPr>
            <a:spLocks noGrp="1"/>
          </p:cNvSpPr>
          <p:nvPr>
            <p:ph type="sldNum" sz="quarter" idx="10"/>
          </p:nvPr>
        </p:nvSpPr>
        <p:spPr/>
        <p:txBody>
          <a:bodyPr/>
          <a:lstStyle/>
          <a:p>
            <a:fld id="{48C1F8D4-49B5-4540-8B08-27B7EF0582A4}" type="slidenum">
              <a:rPr lang="hr-HR" smtClean="0"/>
              <a:t>19</a:t>
            </a:fld>
            <a:endParaRPr lang="hr-HR"/>
          </a:p>
        </p:txBody>
      </p:sp>
    </p:spTree>
    <p:extLst>
      <p:ext uri="{BB962C8B-B14F-4D97-AF65-F5344CB8AC3E}">
        <p14:creationId xmlns:p14="http://schemas.microsoft.com/office/powerpoint/2010/main" val="3711827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KUPOVINA KNJIGA</a:t>
            </a:r>
          </a:p>
        </p:txBody>
      </p:sp>
      <p:sp>
        <p:nvSpPr>
          <p:cNvPr id="4" name="Slide Number Placeholder 3"/>
          <p:cNvSpPr>
            <a:spLocks noGrp="1"/>
          </p:cNvSpPr>
          <p:nvPr>
            <p:ph type="sldNum" sz="quarter" idx="10"/>
          </p:nvPr>
        </p:nvSpPr>
        <p:spPr/>
        <p:txBody>
          <a:bodyPr/>
          <a:lstStyle/>
          <a:p>
            <a:fld id="{48C1F8D4-49B5-4540-8B08-27B7EF0582A4}" type="slidenum">
              <a:rPr lang="hr-HR" smtClean="0"/>
              <a:t>20</a:t>
            </a:fld>
            <a:endParaRPr lang="hr-HR"/>
          </a:p>
        </p:txBody>
      </p:sp>
    </p:spTree>
    <p:extLst>
      <p:ext uri="{BB962C8B-B14F-4D97-AF65-F5344CB8AC3E}">
        <p14:creationId xmlns:p14="http://schemas.microsoft.com/office/powerpoint/2010/main" val="4023751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48C1F8D4-49B5-4540-8B08-27B7EF0582A4}" type="slidenum">
              <a:rPr lang="hr-HR" smtClean="0"/>
              <a:t>2</a:t>
            </a:fld>
            <a:endParaRPr lang="hr-HR"/>
          </a:p>
        </p:txBody>
      </p:sp>
    </p:spTree>
    <p:extLst>
      <p:ext uri="{BB962C8B-B14F-4D97-AF65-F5344CB8AC3E}">
        <p14:creationId xmlns:p14="http://schemas.microsoft.com/office/powerpoint/2010/main" val="3878813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48C1F8D4-49B5-4540-8B08-27B7EF0582A4}" type="slidenum">
              <a:rPr lang="hr-HR" smtClean="0"/>
              <a:t>21</a:t>
            </a:fld>
            <a:endParaRPr lang="hr-HR"/>
          </a:p>
        </p:txBody>
      </p:sp>
    </p:spTree>
    <p:extLst>
      <p:ext uri="{BB962C8B-B14F-4D97-AF65-F5344CB8AC3E}">
        <p14:creationId xmlns:p14="http://schemas.microsoft.com/office/powerpoint/2010/main" val="891978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48C1F8D4-49B5-4540-8B08-27B7EF0582A4}" type="slidenum">
              <a:rPr lang="hr-HR" smtClean="0"/>
              <a:t>22</a:t>
            </a:fld>
            <a:endParaRPr lang="hr-HR"/>
          </a:p>
        </p:txBody>
      </p:sp>
    </p:spTree>
    <p:extLst>
      <p:ext uri="{BB962C8B-B14F-4D97-AF65-F5344CB8AC3E}">
        <p14:creationId xmlns:p14="http://schemas.microsoft.com/office/powerpoint/2010/main" val="1886053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48C1F8D4-49B5-4540-8B08-27B7EF0582A4}" type="slidenum">
              <a:rPr lang="hr-HR" smtClean="0"/>
              <a:t>24</a:t>
            </a:fld>
            <a:endParaRPr lang="hr-HR"/>
          </a:p>
        </p:txBody>
      </p:sp>
    </p:spTree>
    <p:extLst>
      <p:ext uri="{BB962C8B-B14F-4D97-AF65-F5344CB8AC3E}">
        <p14:creationId xmlns:p14="http://schemas.microsoft.com/office/powerpoint/2010/main" val="1802583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48C1F8D4-49B5-4540-8B08-27B7EF0582A4}" type="slidenum">
              <a:rPr lang="hr-HR" smtClean="0"/>
              <a:t>27</a:t>
            </a:fld>
            <a:endParaRPr lang="hr-HR"/>
          </a:p>
        </p:txBody>
      </p:sp>
    </p:spTree>
    <p:extLst>
      <p:ext uri="{BB962C8B-B14F-4D97-AF65-F5344CB8AC3E}">
        <p14:creationId xmlns:p14="http://schemas.microsoft.com/office/powerpoint/2010/main" val="852907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48C1F8D4-49B5-4540-8B08-27B7EF0582A4}" type="slidenum">
              <a:rPr lang="hr-HR" smtClean="0"/>
              <a:t>29</a:t>
            </a:fld>
            <a:endParaRPr lang="hr-HR"/>
          </a:p>
        </p:txBody>
      </p:sp>
    </p:spTree>
    <p:extLst>
      <p:ext uri="{BB962C8B-B14F-4D97-AF65-F5344CB8AC3E}">
        <p14:creationId xmlns:p14="http://schemas.microsoft.com/office/powerpoint/2010/main" val="30753926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48C1F8D4-49B5-4540-8B08-27B7EF0582A4}" type="slidenum">
              <a:rPr lang="hr-HR" smtClean="0"/>
              <a:t>30</a:t>
            </a:fld>
            <a:endParaRPr lang="hr-HR"/>
          </a:p>
        </p:txBody>
      </p:sp>
    </p:spTree>
    <p:extLst>
      <p:ext uri="{BB962C8B-B14F-4D97-AF65-F5344CB8AC3E}">
        <p14:creationId xmlns:p14="http://schemas.microsoft.com/office/powerpoint/2010/main" val="36809043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Amerika 2018</a:t>
            </a:r>
            <a:r>
              <a:rPr lang="hr-HR" baseline="0" dirty="0"/>
              <a:t> – čitanost e knjiga</a:t>
            </a:r>
          </a:p>
          <a:p>
            <a:r>
              <a:rPr lang="en-US" dirty="0"/>
              <a:t>This statistic presents the share of people in the United States who have read at least one e-book in the past 12 months as of January 2018</a:t>
            </a:r>
            <a:r>
              <a:rPr lang="hr-HR" dirty="0"/>
              <a:t>.</a:t>
            </a:r>
          </a:p>
          <a:p>
            <a:r>
              <a:rPr lang="hr-HR" dirty="0"/>
              <a:t>18-29</a:t>
            </a:r>
            <a:r>
              <a:rPr lang="hr-HR" baseline="0" dirty="0"/>
              <a:t> = 34%</a:t>
            </a:r>
          </a:p>
          <a:p>
            <a:r>
              <a:rPr lang="hr-HR" baseline="0" dirty="0"/>
              <a:t>30-49 = 31%</a:t>
            </a:r>
          </a:p>
          <a:p>
            <a:r>
              <a:rPr lang="hr-HR" baseline="0" dirty="0"/>
              <a:t>50-64 = 20%</a:t>
            </a:r>
          </a:p>
          <a:p>
            <a:r>
              <a:rPr lang="hr-HR" baseline="0" dirty="0"/>
              <a:t>65+ = 15%</a:t>
            </a:r>
            <a:endParaRPr lang="hr-HR" dirty="0"/>
          </a:p>
        </p:txBody>
      </p:sp>
      <p:sp>
        <p:nvSpPr>
          <p:cNvPr id="4" name="Slide Number Placeholder 3"/>
          <p:cNvSpPr>
            <a:spLocks noGrp="1"/>
          </p:cNvSpPr>
          <p:nvPr>
            <p:ph type="sldNum" sz="quarter" idx="10"/>
          </p:nvPr>
        </p:nvSpPr>
        <p:spPr/>
        <p:txBody>
          <a:bodyPr/>
          <a:lstStyle/>
          <a:p>
            <a:fld id="{48C1F8D4-49B5-4540-8B08-27B7EF0582A4}" type="slidenum">
              <a:rPr lang="hr-HR" smtClean="0"/>
              <a:t>31</a:t>
            </a:fld>
            <a:endParaRPr lang="hr-HR"/>
          </a:p>
        </p:txBody>
      </p:sp>
    </p:spTree>
    <p:extLst>
      <p:ext uri="{BB962C8B-B14F-4D97-AF65-F5344CB8AC3E}">
        <p14:creationId xmlns:p14="http://schemas.microsoft.com/office/powerpoint/2010/main" val="31286180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48C1F8D4-49B5-4540-8B08-27B7EF0582A4}" type="slidenum">
              <a:rPr lang="hr-HR" smtClean="0"/>
              <a:t>32</a:t>
            </a:fld>
            <a:endParaRPr lang="hr-HR"/>
          </a:p>
        </p:txBody>
      </p:sp>
    </p:spTree>
    <p:extLst>
      <p:ext uri="{BB962C8B-B14F-4D97-AF65-F5344CB8AC3E}">
        <p14:creationId xmlns:p14="http://schemas.microsoft.com/office/powerpoint/2010/main" val="28478239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48C1F8D4-49B5-4540-8B08-27B7EF0582A4}" type="slidenum">
              <a:rPr lang="hr-HR" smtClean="0"/>
              <a:t>33</a:t>
            </a:fld>
            <a:endParaRPr lang="hr-HR"/>
          </a:p>
        </p:txBody>
      </p:sp>
    </p:spTree>
    <p:extLst>
      <p:ext uri="{BB962C8B-B14F-4D97-AF65-F5344CB8AC3E}">
        <p14:creationId xmlns:p14="http://schemas.microsoft.com/office/powerpoint/2010/main" val="18034787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48C1F8D4-49B5-4540-8B08-27B7EF0582A4}" type="slidenum">
              <a:rPr lang="hr-HR" smtClean="0"/>
              <a:t>34</a:t>
            </a:fld>
            <a:endParaRPr lang="hr-HR"/>
          </a:p>
        </p:txBody>
      </p:sp>
    </p:spTree>
    <p:extLst>
      <p:ext uri="{BB962C8B-B14F-4D97-AF65-F5344CB8AC3E}">
        <p14:creationId xmlns:p14="http://schemas.microsoft.com/office/powerpoint/2010/main" val="567099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48C1F8D4-49B5-4540-8B08-27B7EF0582A4}" type="slidenum">
              <a:rPr lang="hr-HR" smtClean="0"/>
              <a:t>3</a:t>
            </a:fld>
            <a:endParaRPr lang="hr-HR"/>
          </a:p>
        </p:txBody>
      </p:sp>
    </p:spTree>
    <p:extLst>
      <p:ext uri="{BB962C8B-B14F-4D97-AF65-F5344CB8AC3E}">
        <p14:creationId xmlns:p14="http://schemas.microsoft.com/office/powerpoint/2010/main" val="11660727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US" dirty="0"/>
          </a:p>
        </p:txBody>
      </p:sp>
      <p:sp>
        <p:nvSpPr>
          <p:cNvPr id="4" name="Rezervirano mjesto broja slajda 3"/>
          <p:cNvSpPr>
            <a:spLocks noGrp="1"/>
          </p:cNvSpPr>
          <p:nvPr>
            <p:ph type="sldNum" sz="quarter" idx="5"/>
          </p:nvPr>
        </p:nvSpPr>
        <p:spPr/>
        <p:txBody>
          <a:bodyPr/>
          <a:lstStyle/>
          <a:p>
            <a:fld id="{48C1F8D4-49B5-4540-8B08-27B7EF0582A4}" type="slidenum">
              <a:rPr lang="hr-HR" smtClean="0"/>
              <a:t>36</a:t>
            </a:fld>
            <a:endParaRPr lang="hr-HR"/>
          </a:p>
        </p:txBody>
      </p:sp>
    </p:spTree>
    <p:extLst>
      <p:ext uri="{BB962C8B-B14F-4D97-AF65-F5344CB8AC3E}">
        <p14:creationId xmlns:p14="http://schemas.microsoft.com/office/powerpoint/2010/main" val="16241440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hr-HR" dirty="0"/>
          </a:p>
        </p:txBody>
      </p:sp>
      <p:sp>
        <p:nvSpPr>
          <p:cNvPr id="4" name="Slide Number Placeholder 3"/>
          <p:cNvSpPr>
            <a:spLocks noGrp="1"/>
          </p:cNvSpPr>
          <p:nvPr>
            <p:ph type="sldNum" sz="quarter" idx="10"/>
          </p:nvPr>
        </p:nvSpPr>
        <p:spPr/>
        <p:txBody>
          <a:bodyPr/>
          <a:lstStyle/>
          <a:p>
            <a:fld id="{48C1F8D4-49B5-4540-8B08-27B7EF0582A4}" type="slidenum">
              <a:rPr lang="hr-HR" smtClean="0"/>
              <a:t>39</a:t>
            </a:fld>
            <a:endParaRPr lang="hr-HR"/>
          </a:p>
        </p:txBody>
      </p:sp>
    </p:spTree>
    <p:extLst>
      <p:ext uri="{BB962C8B-B14F-4D97-AF65-F5344CB8AC3E}">
        <p14:creationId xmlns:p14="http://schemas.microsoft.com/office/powerpoint/2010/main" val="11849439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48C1F8D4-49B5-4540-8B08-27B7EF0582A4}" type="slidenum">
              <a:rPr lang="hr-HR" smtClean="0"/>
              <a:t>40</a:t>
            </a:fld>
            <a:endParaRPr lang="hr-HR"/>
          </a:p>
        </p:txBody>
      </p:sp>
    </p:spTree>
    <p:extLst>
      <p:ext uri="{BB962C8B-B14F-4D97-AF65-F5344CB8AC3E}">
        <p14:creationId xmlns:p14="http://schemas.microsoft.com/office/powerpoint/2010/main" val="1767567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48C1F8D4-49B5-4540-8B08-27B7EF0582A4}" type="slidenum">
              <a:rPr lang="hr-HR" smtClean="0"/>
              <a:t>4</a:t>
            </a:fld>
            <a:endParaRPr lang="hr-HR"/>
          </a:p>
        </p:txBody>
      </p:sp>
    </p:spTree>
    <p:extLst>
      <p:ext uri="{BB962C8B-B14F-4D97-AF65-F5344CB8AC3E}">
        <p14:creationId xmlns:p14="http://schemas.microsoft.com/office/powerpoint/2010/main" val="3528530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48C1F8D4-49B5-4540-8B08-27B7EF0582A4}" type="slidenum">
              <a:rPr lang="hr-HR" smtClean="0"/>
              <a:t>5</a:t>
            </a:fld>
            <a:endParaRPr lang="hr-HR"/>
          </a:p>
        </p:txBody>
      </p:sp>
    </p:spTree>
    <p:extLst>
      <p:ext uri="{BB962C8B-B14F-4D97-AF65-F5344CB8AC3E}">
        <p14:creationId xmlns:p14="http://schemas.microsoft.com/office/powerpoint/2010/main" val="621656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48C1F8D4-49B5-4540-8B08-27B7EF0582A4}" type="slidenum">
              <a:rPr lang="hr-HR" smtClean="0"/>
              <a:t>6</a:t>
            </a:fld>
            <a:endParaRPr lang="hr-HR"/>
          </a:p>
        </p:txBody>
      </p:sp>
    </p:spTree>
    <p:extLst>
      <p:ext uri="{BB962C8B-B14F-4D97-AF65-F5344CB8AC3E}">
        <p14:creationId xmlns:p14="http://schemas.microsoft.com/office/powerpoint/2010/main" val="1732778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48C1F8D4-49B5-4540-8B08-27B7EF0582A4}" type="slidenum">
              <a:rPr lang="hr-HR" smtClean="0"/>
              <a:t>7</a:t>
            </a:fld>
            <a:endParaRPr lang="hr-HR"/>
          </a:p>
        </p:txBody>
      </p:sp>
    </p:spTree>
    <p:extLst>
      <p:ext uri="{BB962C8B-B14F-4D97-AF65-F5344CB8AC3E}">
        <p14:creationId xmlns:p14="http://schemas.microsoft.com/office/powerpoint/2010/main" val="3523596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48C1F8D4-49B5-4540-8B08-27B7EF0582A4}" type="slidenum">
              <a:rPr lang="hr-HR" smtClean="0"/>
              <a:t>8</a:t>
            </a:fld>
            <a:endParaRPr lang="hr-HR"/>
          </a:p>
        </p:txBody>
      </p:sp>
    </p:spTree>
    <p:extLst>
      <p:ext uri="{BB962C8B-B14F-4D97-AF65-F5344CB8AC3E}">
        <p14:creationId xmlns:p14="http://schemas.microsoft.com/office/powerpoint/2010/main" val="4099584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48C1F8D4-49B5-4540-8B08-27B7EF0582A4}" type="slidenum">
              <a:rPr lang="hr-HR" smtClean="0"/>
              <a:t>9</a:t>
            </a:fld>
            <a:endParaRPr lang="hr-HR"/>
          </a:p>
        </p:txBody>
      </p:sp>
    </p:spTree>
    <p:extLst>
      <p:ext uri="{BB962C8B-B14F-4D97-AF65-F5344CB8AC3E}">
        <p14:creationId xmlns:p14="http://schemas.microsoft.com/office/powerpoint/2010/main" val="737444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20" y="-297"/>
            <a:ext cx="12186960" cy="6858594"/>
          </a:xfrm>
          <a:prstGeom prst="rect">
            <a:avLst/>
          </a:prstGeom>
        </p:spPr>
      </p:pic>
    </p:spTree>
    <p:extLst>
      <p:ext uri="{BB962C8B-B14F-4D97-AF65-F5344CB8AC3E}">
        <p14:creationId xmlns:p14="http://schemas.microsoft.com/office/powerpoint/2010/main" val="3571107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6863"/>
            <a:ext cx="9144000" cy="820737"/>
          </a:xfrm>
          <a:prstGeom prst="rect">
            <a:avLst/>
          </a:prstGeom>
        </p:spPr>
        <p:txBody>
          <a:bodyPr anchor="b"/>
          <a:lstStyle>
            <a:lvl1pPr algn="ctr">
              <a:defRPr sz="4000"/>
            </a:lvl1pPr>
          </a:lstStyle>
          <a:p>
            <a:r>
              <a:rPr lang="en-US" dirty="0"/>
              <a:t>Click to edit Master title style</a:t>
            </a:r>
            <a:endParaRPr lang="hr-HR" dirty="0"/>
          </a:p>
        </p:txBody>
      </p:sp>
      <p:sp>
        <p:nvSpPr>
          <p:cNvPr id="3" name="Subtitle 2"/>
          <p:cNvSpPr>
            <a:spLocks noGrp="1"/>
          </p:cNvSpPr>
          <p:nvPr>
            <p:ph type="subTitle" idx="1"/>
          </p:nvPr>
        </p:nvSpPr>
        <p:spPr>
          <a:xfrm>
            <a:off x="1524000" y="1318420"/>
            <a:ext cx="9144000" cy="1655762"/>
          </a:xfrm>
          <a:prstGeom prst="rect">
            <a:avLst/>
          </a:prstGeo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hr-HR" dirty="0"/>
          </a:p>
        </p:txBody>
      </p:sp>
      <p:sp>
        <p:nvSpPr>
          <p:cNvPr id="4" name="Date Placeholder 3"/>
          <p:cNvSpPr>
            <a:spLocks noGrp="1"/>
          </p:cNvSpPr>
          <p:nvPr>
            <p:ph type="dt" sz="half" idx="10"/>
          </p:nvPr>
        </p:nvSpPr>
        <p:spPr/>
        <p:txBody>
          <a:bodyPr/>
          <a:lstStyle/>
          <a:p>
            <a:fld id="{B9D5E79D-46AF-40B4-BE9E-AED1ED258CA5}" type="datetimeFigureOut">
              <a:rPr lang="hr-HR" smtClean="0"/>
              <a:t>22.4.2019.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1E1335FC-677E-4157-A31D-37D959CDE70D}" type="slidenum">
              <a:rPr lang="hr-HR" smtClean="0"/>
              <a:t>‹#›</a:t>
            </a:fld>
            <a:endParaRPr lang="hr-HR"/>
          </a:p>
        </p:txBody>
      </p:sp>
    </p:spTree>
    <p:extLst>
      <p:ext uri="{BB962C8B-B14F-4D97-AF65-F5344CB8AC3E}">
        <p14:creationId xmlns:p14="http://schemas.microsoft.com/office/powerpoint/2010/main" val="3075505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5130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35903" y="1106419"/>
            <a:ext cx="4520193" cy="4645161"/>
          </a:xfrm>
          <a:prstGeom prst="rect">
            <a:avLst/>
          </a:prstGeom>
        </p:spPr>
      </p:pic>
      <p:sp>
        <p:nvSpPr>
          <p:cNvPr id="3" name="Rectangle 2"/>
          <p:cNvSpPr/>
          <p:nvPr userDrawn="1"/>
        </p:nvSpPr>
        <p:spPr>
          <a:xfrm>
            <a:off x="5156200" y="6159500"/>
            <a:ext cx="18034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910319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536700" y="1493861"/>
            <a:ext cx="9144000" cy="701237"/>
          </a:xfrm>
          <a:prstGeom prst="rect">
            <a:avLst/>
          </a:prstGeom>
        </p:spPr>
        <p:txBody>
          <a:bodyPr/>
          <a:lstStyle>
            <a:lvl1pPr algn="ctr">
              <a:defRPr>
                <a:latin typeface="+mj-lt"/>
              </a:defRPr>
            </a:lvl1pPr>
          </a:lstStyle>
          <a:p>
            <a:endParaRPr lang="hr-HR" sz="2000" dirty="0">
              <a:solidFill>
                <a:schemeClr val="tx1">
                  <a:lumMod val="85000"/>
                  <a:lumOff val="15000"/>
                </a:schemeClr>
              </a:solidFill>
            </a:endParaRPr>
          </a:p>
        </p:txBody>
      </p:sp>
      <p:sp>
        <p:nvSpPr>
          <p:cNvPr id="9" name="Subtitle 2"/>
          <p:cNvSpPr>
            <a:spLocks noGrp="1"/>
          </p:cNvSpPr>
          <p:nvPr>
            <p:ph type="subTitle" idx="1"/>
          </p:nvPr>
        </p:nvSpPr>
        <p:spPr>
          <a:xfrm>
            <a:off x="1536700" y="669583"/>
            <a:ext cx="9144000" cy="824278"/>
          </a:xfrm>
          <a:prstGeom prst="rect">
            <a:avLst/>
          </a:prstGeom>
        </p:spPr>
        <p:txBody>
          <a:bodyPr/>
          <a:lstStyle>
            <a:lvl1pPr marL="0" indent="0" algn="ctr">
              <a:buNone/>
              <a:defRPr>
                <a:latin typeface="+mj-lt"/>
              </a:defRPr>
            </a:lvl1pPr>
          </a:lstStyle>
          <a:p>
            <a:r>
              <a:rPr lang="hr-HR" sz="4000" dirty="0">
                <a:solidFill>
                  <a:schemeClr val="tx1">
                    <a:lumMod val="85000"/>
                    <a:lumOff val="15000"/>
                  </a:schemeClr>
                </a:solidFill>
              </a:rPr>
              <a:t>Ovdje ide naslov svega  skupa </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98100" y="2236041"/>
            <a:ext cx="2821201" cy="2899198"/>
          </a:xfrm>
          <a:prstGeom prst="rect">
            <a:avLst/>
          </a:prstGeom>
        </p:spPr>
      </p:pic>
      <p:sp>
        <p:nvSpPr>
          <p:cNvPr id="11" name="TextBox 10"/>
          <p:cNvSpPr txBox="1"/>
          <p:nvPr userDrawn="1"/>
        </p:nvSpPr>
        <p:spPr>
          <a:xfrm>
            <a:off x="4034240" y="5001336"/>
            <a:ext cx="4148920" cy="369332"/>
          </a:xfrm>
          <a:prstGeom prst="rect">
            <a:avLst/>
          </a:prstGeom>
          <a:noFill/>
        </p:spPr>
        <p:txBody>
          <a:bodyPr wrap="square" rtlCol="0">
            <a:spAutoFit/>
          </a:bodyPr>
          <a:lstStyle/>
          <a:p>
            <a:pPr algn="ctr"/>
            <a:r>
              <a:rPr lang="hr-HR" dirty="0">
                <a:solidFill>
                  <a:schemeClr val="tx1">
                    <a:lumMod val="85000"/>
                    <a:lumOff val="15000"/>
                  </a:schemeClr>
                </a:solidFill>
                <a:latin typeface="+mj-lt"/>
              </a:rPr>
              <a:t>Kvaka – Ured za kreativnu analizu</a:t>
            </a:r>
          </a:p>
        </p:txBody>
      </p:sp>
      <p:sp>
        <p:nvSpPr>
          <p:cNvPr id="12" name="TextBox 11"/>
          <p:cNvSpPr txBox="1"/>
          <p:nvPr userDrawn="1"/>
        </p:nvSpPr>
        <p:spPr>
          <a:xfrm>
            <a:off x="4034240" y="5370668"/>
            <a:ext cx="4148920" cy="369332"/>
          </a:xfrm>
          <a:prstGeom prst="rect">
            <a:avLst/>
          </a:prstGeom>
          <a:noFill/>
        </p:spPr>
        <p:txBody>
          <a:bodyPr wrap="square" rtlCol="0">
            <a:spAutoFit/>
          </a:bodyPr>
          <a:lstStyle/>
          <a:p>
            <a:pPr algn="ctr"/>
            <a:r>
              <a:rPr lang="hr-HR" dirty="0">
                <a:solidFill>
                  <a:schemeClr val="tx1">
                    <a:lumMod val="85000"/>
                    <a:lumOff val="15000"/>
                  </a:schemeClr>
                </a:solidFill>
                <a:latin typeface="+mj-lt"/>
              </a:rPr>
              <a:t>Zagreb, </a:t>
            </a:r>
            <a:r>
              <a:rPr lang="en-US" dirty="0" err="1">
                <a:solidFill>
                  <a:schemeClr val="tx1">
                    <a:lumMod val="85000"/>
                    <a:lumOff val="15000"/>
                  </a:schemeClr>
                </a:solidFill>
                <a:latin typeface="+mj-lt"/>
              </a:rPr>
              <a:t>Travanj</a:t>
            </a:r>
            <a:r>
              <a:rPr lang="hr-HR" dirty="0">
                <a:solidFill>
                  <a:schemeClr val="tx1">
                    <a:lumMod val="85000"/>
                    <a:lumOff val="15000"/>
                  </a:schemeClr>
                </a:solidFill>
                <a:latin typeface="+mj-lt"/>
              </a:rPr>
              <a:t> 2019.</a:t>
            </a:r>
          </a:p>
        </p:txBody>
      </p:sp>
      <p:sp>
        <p:nvSpPr>
          <p:cNvPr id="13" name="Rectangle 12"/>
          <p:cNvSpPr/>
          <p:nvPr userDrawn="1"/>
        </p:nvSpPr>
        <p:spPr>
          <a:xfrm>
            <a:off x="5156200" y="6159500"/>
            <a:ext cx="1803400"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893763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04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956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6863"/>
            <a:ext cx="9144000" cy="820737"/>
          </a:xfrm>
          <a:prstGeom prst="rect">
            <a:avLst/>
          </a:prstGeom>
        </p:spPr>
        <p:txBody>
          <a:bodyPr anchor="b"/>
          <a:lstStyle>
            <a:lvl1pPr algn="ctr">
              <a:defRPr sz="4000"/>
            </a:lvl1pPr>
          </a:lstStyle>
          <a:p>
            <a:r>
              <a:rPr lang="en-US" dirty="0"/>
              <a:t>Click to edit Master title style</a:t>
            </a:r>
            <a:endParaRPr lang="hr-HR" dirty="0"/>
          </a:p>
        </p:txBody>
      </p:sp>
      <p:sp>
        <p:nvSpPr>
          <p:cNvPr id="3" name="Subtitle 2"/>
          <p:cNvSpPr>
            <a:spLocks noGrp="1"/>
          </p:cNvSpPr>
          <p:nvPr>
            <p:ph type="subTitle" idx="1"/>
          </p:nvPr>
        </p:nvSpPr>
        <p:spPr>
          <a:xfrm>
            <a:off x="1524000" y="1318420"/>
            <a:ext cx="9144000" cy="1655762"/>
          </a:xfrm>
          <a:prstGeom prst="rect">
            <a:avLst/>
          </a:prstGeo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hr-HR" dirty="0"/>
          </a:p>
        </p:txBody>
      </p:sp>
      <p:sp>
        <p:nvSpPr>
          <p:cNvPr id="4" name="Date Placeholder 3"/>
          <p:cNvSpPr>
            <a:spLocks noGrp="1"/>
          </p:cNvSpPr>
          <p:nvPr>
            <p:ph type="dt" sz="half" idx="10"/>
          </p:nvPr>
        </p:nvSpPr>
        <p:spPr/>
        <p:txBody>
          <a:bodyPr/>
          <a:lstStyle/>
          <a:p>
            <a:fld id="{B9D5E79D-46AF-40B4-BE9E-AED1ED258CA5}" type="datetimeFigureOut">
              <a:rPr lang="hr-HR" smtClean="0"/>
              <a:t>22.4.2019.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1E1335FC-677E-4157-A31D-37D959CDE70D}" type="slidenum">
              <a:rPr lang="hr-HR" smtClean="0"/>
              <a:t>‹#›</a:t>
            </a:fld>
            <a:endParaRPr lang="hr-HR"/>
          </a:p>
        </p:txBody>
      </p:sp>
    </p:spTree>
    <p:extLst>
      <p:ext uri="{BB962C8B-B14F-4D97-AF65-F5344CB8AC3E}">
        <p14:creationId xmlns:p14="http://schemas.microsoft.com/office/powerpoint/2010/main" val="3712045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D5E79D-46AF-40B4-BE9E-AED1ED258CA5}" type="datetimeFigureOut">
              <a:rPr lang="hr-HR" smtClean="0"/>
              <a:t>22.4.2019.</a:t>
            </a:fld>
            <a:endParaRPr lang="hr-H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335FC-677E-4157-A31D-37D959CDE70D}" type="slidenum">
              <a:rPr lang="hr-HR" smtClean="0"/>
              <a:t>‹#›</a:t>
            </a:fld>
            <a:endParaRPr lang="hr-HR"/>
          </a:p>
        </p:txBody>
      </p:sp>
      <p:pic>
        <p:nvPicPr>
          <p:cNvPr id="8" name="Picture 7"/>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0" y="-1016"/>
            <a:ext cx="12190195" cy="6859015"/>
          </a:xfrm>
          <a:prstGeom prst="rect">
            <a:avLst/>
          </a:prstGeom>
        </p:spPr>
      </p:pic>
    </p:spTree>
    <p:extLst>
      <p:ext uri="{BB962C8B-B14F-4D97-AF65-F5344CB8AC3E}">
        <p14:creationId xmlns:p14="http://schemas.microsoft.com/office/powerpoint/2010/main" val="4214439107"/>
      </p:ext>
    </p:extLst>
  </p:cSld>
  <p:clrMap bg1="lt1" tx1="dk1" bg2="lt2" tx2="dk2" accent1="accent1" accent2="accent2" accent3="accent3" accent4="accent4" accent5="accent5" accent6="accent6" hlink="hlink" folHlink="folHlink"/>
  <p:sldLayoutIdLst>
    <p:sldLayoutId id="2147483676" r:id="rId1"/>
    <p:sldLayoutId id="2147483649" r:id="rId2"/>
    <p:sldLayoutId id="2147483677" r:id="rId3"/>
    <p:sldLayoutId id="2147483651" r:id="rId4"/>
    <p:sldLayoutId id="2147483675" r:id="rId5"/>
    <p:sldLayoutId id="214748368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D5E79D-46AF-40B4-BE9E-AED1ED258CA5}" type="datetimeFigureOut">
              <a:rPr lang="hr-HR" smtClean="0"/>
              <a:t>22.4.2019.</a:t>
            </a:fld>
            <a:endParaRPr lang="hr-H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335FC-677E-4157-A31D-37D959CDE70D}" type="slidenum">
              <a:rPr lang="hr-HR" smtClean="0"/>
              <a:t>‹#›</a:t>
            </a:fld>
            <a:endParaRPr lang="hr-HR"/>
          </a:p>
        </p:txBody>
      </p:sp>
    </p:spTree>
    <p:extLst>
      <p:ext uri="{BB962C8B-B14F-4D97-AF65-F5344CB8AC3E}">
        <p14:creationId xmlns:p14="http://schemas.microsoft.com/office/powerpoint/2010/main" val="2501008244"/>
      </p:ext>
    </p:extLst>
  </p:cSld>
  <p:clrMap bg1="lt1" tx1="dk1" bg2="lt2" tx2="dk2" accent1="accent1" accent2="accent2" accent3="accent3" accent4="accent4" accent5="accent5" accent6="accent6" hlink="hlink" folHlink="folHlink"/>
  <p:sldLayoutIdLst>
    <p:sldLayoutId id="2147483683" r:id="rId1"/>
    <p:sldLayoutId id="214748368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6.png"/><Relationship Id="rId12" Type="http://schemas.microsoft.com/office/2007/relationships/hdphoto" Target="../media/hdphoto5.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8.png"/><Relationship Id="rId5" Type="http://schemas.openxmlformats.org/officeDocument/2006/relationships/image" Target="../media/image15.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7.png"/><Relationship Id="rId14" Type="http://schemas.microsoft.com/office/2007/relationships/hdphoto" Target="../media/hdphoto6.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 xmlns:a16="http://schemas.microsoft.com/office/drawing/2014/main" id="{C8364FB3-9C40-42F7-AFBD-8300E9A5A9C1}"/>
              </a:ext>
            </a:extLst>
          </p:cNvPr>
          <p:cNvSpPr>
            <a:spLocks noGrp="1"/>
          </p:cNvSpPr>
          <p:nvPr>
            <p:ph type="ctrTitle"/>
          </p:nvPr>
        </p:nvSpPr>
        <p:spPr>
          <a:xfrm>
            <a:off x="1524000" y="762341"/>
            <a:ext cx="9144000" cy="701237"/>
          </a:xfrm>
        </p:spPr>
        <p:txBody>
          <a:bodyPr/>
          <a:lstStyle/>
          <a:p>
            <a:r>
              <a:rPr lang="en-US" sz="8000" b="1" dirty="0">
                <a:solidFill>
                  <a:schemeClr val="accent1">
                    <a:lumMod val="60000"/>
                    <a:lumOff val="40000"/>
                  </a:schemeClr>
                </a:solidFill>
                <a:latin typeface="+mn-lt"/>
              </a:rPr>
              <a:t>NOĆ KNJIGE 2019</a:t>
            </a:r>
            <a:endParaRPr lang="hr-HR" sz="8000" b="1" dirty="0">
              <a:solidFill>
                <a:schemeClr val="accent1">
                  <a:lumMod val="60000"/>
                  <a:lumOff val="40000"/>
                </a:schemeClr>
              </a:solidFill>
              <a:latin typeface="+mn-lt"/>
            </a:endParaRPr>
          </a:p>
        </p:txBody>
      </p:sp>
    </p:spTree>
    <p:extLst>
      <p:ext uri="{BB962C8B-B14F-4D97-AF65-F5344CB8AC3E}">
        <p14:creationId xmlns:p14="http://schemas.microsoft.com/office/powerpoint/2010/main" val="638088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a:extLst>
              <a:ext uri="{FF2B5EF4-FFF2-40B4-BE49-F238E27FC236}">
                <a16:creationId xmlns="" xmlns:a16="http://schemas.microsoft.com/office/drawing/2014/main" id="{20B32533-12DF-4B55-B43B-17A0F45EA33B}"/>
              </a:ext>
            </a:extLst>
          </p:cNvPr>
          <p:cNvSpPr/>
          <p:nvPr/>
        </p:nvSpPr>
        <p:spPr>
          <a:xfrm>
            <a:off x="4387065" y="5897366"/>
            <a:ext cx="3606229" cy="8013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Subtitle 1"/>
          <p:cNvSpPr>
            <a:spLocks noGrp="1"/>
          </p:cNvSpPr>
          <p:nvPr>
            <p:ph type="subTitle" idx="4294967295"/>
          </p:nvPr>
        </p:nvSpPr>
        <p:spPr>
          <a:xfrm>
            <a:off x="857839" y="358881"/>
            <a:ext cx="10369485" cy="2178050"/>
          </a:xfrm>
          <a:prstGeom prst="rect">
            <a:avLst/>
          </a:prstGeom>
        </p:spPr>
        <p:txBody>
          <a:bodyPr/>
          <a:lstStyle/>
          <a:p>
            <a:pPr marL="0" indent="0" algn="ctr">
              <a:buNone/>
            </a:pPr>
            <a:r>
              <a:rPr lang="hr-HR" sz="4000" b="1" dirty="0">
                <a:solidFill>
                  <a:schemeClr val="tx1">
                    <a:lumMod val="65000"/>
                    <a:lumOff val="35000"/>
                  </a:schemeClr>
                </a:solidFill>
                <a:latin typeface="+mj-lt"/>
              </a:rPr>
              <a:t>VRIJEME NOVIH TEHNOLOGIJA I NOVIH </a:t>
            </a:r>
            <a:r>
              <a:rPr lang="hr-HR" sz="4000" b="1" dirty="0" smtClean="0">
                <a:solidFill>
                  <a:schemeClr val="tx1">
                    <a:lumMod val="65000"/>
                    <a:lumOff val="35000"/>
                  </a:schemeClr>
                </a:solidFill>
                <a:latin typeface="+mj-lt"/>
              </a:rPr>
              <a:t>SADRŽAJA</a:t>
            </a:r>
            <a:endParaRPr lang="en-US" sz="4000" b="1" dirty="0">
              <a:solidFill>
                <a:schemeClr val="tx1">
                  <a:lumMod val="65000"/>
                  <a:lumOff val="35000"/>
                </a:schemeClr>
              </a:solidFill>
              <a:latin typeface="+mj-lt"/>
            </a:endParaRPr>
          </a:p>
          <a:p>
            <a:pPr marL="0" indent="0" algn="ctr">
              <a:buNone/>
            </a:pPr>
            <a:r>
              <a:rPr lang="hr-HR" dirty="0">
                <a:solidFill>
                  <a:schemeClr val="tx1">
                    <a:lumMod val="65000"/>
                    <a:lumOff val="35000"/>
                  </a:schemeClr>
                </a:solidFill>
                <a:latin typeface="+mj-lt"/>
              </a:rPr>
              <a:t>„Na ostalim </a:t>
            </a:r>
            <a:r>
              <a:rPr lang="hr-HR" dirty="0" smtClean="0">
                <a:solidFill>
                  <a:schemeClr val="tx1">
                    <a:lumMod val="65000"/>
                    <a:lumOff val="35000"/>
                  </a:schemeClr>
                </a:solidFill>
                <a:latin typeface="+mj-lt"/>
              </a:rPr>
              <a:t>medijima </a:t>
            </a:r>
            <a:r>
              <a:rPr lang="hr-HR" dirty="0">
                <a:solidFill>
                  <a:schemeClr val="tx1">
                    <a:lumMod val="65000"/>
                    <a:lumOff val="35000"/>
                  </a:schemeClr>
                </a:solidFill>
                <a:latin typeface="+mj-lt"/>
              </a:rPr>
              <a:t>svi podražaji su aktivni. Dominiraju vizualni sadržaji, sve je blještavo, u bojama, privlačno. Serije su zamijenile čitanje, to su </a:t>
            </a:r>
            <a:r>
              <a:rPr lang="hr-HR" dirty="0" smtClean="0">
                <a:solidFill>
                  <a:schemeClr val="tx1">
                    <a:lumMod val="65000"/>
                    <a:lumOff val="35000"/>
                  </a:schemeClr>
                </a:solidFill>
                <a:latin typeface="+mj-lt"/>
              </a:rPr>
              <a:t>ˈromani </a:t>
            </a:r>
            <a:r>
              <a:rPr lang="hr-HR" dirty="0">
                <a:solidFill>
                  <a:schemeClr val="tx1">
                    <a:lumMod val="65000"/>
                    <a:lumOff val="35000"/>
                  </a:schemeClr>
                </a:solidFill>
                <a:latin typeface="+mj-lt"/>
              </a:rPr>
              <a:t>novog </a:t>
            </a:r>
            <a:r>
              <a:rPr lang="hr-HR" dirty="0" smtClean="0">
                <a:solidFill>
                  <a:schemeClr val="tx1">
                    <a:lumMod val="65000"/>
                    <a:lumOff val="35000"/>
                  </a:schemeClr>
                </a:solidFill>
                <a:latin typeface="+mj-lt"/>
              </a:rPr>
              <a:t>dobaˈ.”</a:t>
            </a:r>
            <a:endParaRPr lang="en-US" dirty="0">
              <a:solidFill>
                <a:schemeClr val="tx1">
                  <a:lumMod val="65000"/>
                  <a:lumOff val="35000"/>
                </a:schemeClr>
              </a:solidFill>
              <a:latin typeface="+mj-lt"/>
            </a:endParaRPr>
          </a:p>
          <a:p>
            <a:pPr marL="0" indent="0" algn="ctr">
              <a:buNone/>
            </a:pPr>
            <a:endParaRPr lang="en-US" sz="3200" b="1" dirty="0">
              <a:solidFill>
                <a:schemeClr val="tx1">
                  <a:lumMod val="65000"/>
                  <a:lumOff val="35000"/>
                </a:schemeClr>
              </a:solidFill>
              <a:latin typeface="+mj-lt"/>
            </a:endParaRPr>
          </a:p>
        </p:txBody>
      </p:sp>
      <p:sp>
        <p:nvSpPr>
          <p:cNvPr id="4" name="TextBox 8">
            <a:extLst>
              <a:ext uri="{FF2B5EF4-FFF2-40B4-BE49-F238E27FC236}">
                <a16:creationId xmlns="" xmlns:a16="http://schemas.microsoft.com/office/drawing/2014/main" id="{9CA5F3F7-C7C8-49A9-9758-E0CD7EF6443A}"/>
              </a:ext>
            </a:extLst>
          </p:cNvPr>
          <p:cNvSpPr txBox="1"/>
          <p:nvPr/>
        </p:nvSpPr>
        <p:spPr>
          <a:xfrm>
            <a:off x="561165" y="5534561"/>
            <a:ext cx="10925343" cy="1323439"/>
          </a:xfrm>
          <a:prstGeom prst="rect">
            <a:avLst/>
          </a:prstGeom>
          <a:noFill/>
        </p:spPr>
        <p:txBody>
          <a:bodyPr wrap="square" rtlCol="0">
            <a:spAutoFit/>
          </a:bodyPr>
          <a:lstStyle/>
          <a:p>
            <a:r>
              <a:rPr lang="hr-HR" sz="8000" b="1" dirty="0">
                <a:solidFill>
                  <a:schemeClr val="accent1">
                    <a:lumMod val="40000"/>
                    <a:lumOff val="60000"/>
                  </a:schemeClr>
                </a:solidFill>
                <a:latin typeface="+mj-lt"/>
              </a:rPr>
              <a:t>Zašto se čitanost mijenja? </a:t>
            </a:r>
          </a:p>
        </p:txBody>
      </p:sp>
      <p:sp>
        <p:nvSpPr>
          <p:cNvPr id="6" name="Subtitle 1">
            <a:extLst>
              <a:ext uri="{FF2B5EF4-FFF2-40B4-BE49-F238E27FC236}">
                <a16:creationId xmlns="" xmlns:a16="http://schemas.microsoft.com/office/drawing/2014/main" id="{1422B248-BE3A-4DCA-8B0B-1465EBBB8D24}"/>
              </a:ext>
            </a:extLst>
          </p:cNvPr>
          <p:cNvSpPr txBox="1">
            <a:spLocks/>
          </p:cNvSpPr>
          <p:nvPr/>
        </p:nvSpPr>
        <p:spPr>
          <a:xfrm>
            <a:off x="924854" y="3232028"/>
            <a:ext cx="10369235" cy="21780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r-HR" sz="4000" b="1" dirty="0">
                <a:solidFill>
                  <a:schemeClr val="tx1">
                    <a:lumMod val="65000"/>
                    <a:lumOff val="35000"/>
                  </a:schemeClr>
                </a:solidFill>
                <a:latin typeface="+mj-lt"/>
              </a:rPr>
              <a:t> A ČITANJE </a:t>
            </a:r>
            <a:r>
              <a:rPr lang="hr-HR" sz="4000" b="1" dirty="0" smtClean="0">
                <a:solidFill>
                  <a:schemeClr val="tx1">
                    <a:lumMod val="65000"/>
                    <a:lumOff val="35000"/>
                  </a:schemeClr>
                </a:solidFill>
                <a:latin typeface="+mj-lt"/>
              </a:rPr>
              <a:t>ZAHTIJEVA </a:t>
            </a:r>
            <a:r>
              <a:rPr lang="hr-HR" sz="4000" b="1" dirty="0">
                <a:solidFill>
                  <a:schemeClr val="tx1">
                    <a:lumMod val="65000"/>
                    <a:lumOff val="35000"/>
                  </a:schemeClr>
                </a:solidFill>
                <a:latin typeface="+mj-lt"/>
              </a:rPr>
              <a:t>DODATNI ANGAŽMAN</a:t>
            </a:r>
            <a:endParaRPr lang="en-US" sz="4000" b="1" dirty="0">
              <a:solidFill>
                <a:schemeClr val="tx1">
                  <a:lumMod val="65000"/>
                  <a:lumOff val="35000"/>
                </a:schemeClr>
              </a:solidFill>
              <a:latin typeface="+mj-lt"/>
            </a:endParaRPr>
          </a:p>
          <a:p>
            <a:pPr marL="0" indent="0" algn="ctr">
              <a:buFont typeface="Arial" panose="020B0604020202020204" pitchFamily="34" charset="0"/>
              <a:buNone/>
            </a:pPr>
            <a:r>
              <a:rPr lang="hr-HR" dirty="0">
                <a:solidFill>
                  <a:schemeClr val="tx1">
                    <a:lumMod val="65000"/>
                    <a:lumOff val="35000"/>
                  </a:schemeClr>
                </a:solidFill>
                <a:latin typeface="+mj-lt"/>
              </a:rPr>
              <a:t>„Sve je servirano, dostupno na klik. Danas se </a:t>
            </a:r>
            <a:r>
              <a:rPr lang="hr-HR" dirty="0" smtClean="0">
                <a:solidFill>
                  <a:schemeClr val="tx1">
                    <a:lumMod val="65000"/>
                    <a:lumOff val="35000"/>
                  </a:schemeClr>
                </a:solidFill>
                <a:latin typeface="+mj-lt"/>
              </a:rPr>
              <a:t>ˈ</a:t>
            </a:r>
            <a:r>
              <a:rPr lang="hr-HR" dirty="0" err="1" smtClean="0">
                <a:solidFill>
                  <a:schemeClr val="tx1">
                    <a:lumMod val="65000"/>
                    <a:lumOff val="35000"/>
                  </a:schemeClr>
                </a:solidFill>
                <a:latin typeface="+mj-lt"/>
              </a:rPr>
              <a:t>skrola</a:t>
            </a:r>
            <a:r>
              <a:rPr lang="hr-HR" dirty="0">
                <a:solidFill>
                  <a:schemeClr val="tx1">
                    <a:lumMod val="65000"/>
                    <a:lumOff val="35000"/>
                  </a:schemeClr>
                </a:solidFill>
                <a:latin typeface="+mj-lt"/>
              </a:rPr>
              <a:t>ˈ</a:t>
            </a:r>
            <a:r>
              <a:rPr lang="hr-HR" dirty="0" smtClean="0">
                <a:solidFill>
                  <a:schemeClr val="tx1">
                    <a:lumMod val="65000"/>
                    <a:lumOff val="35000"/>
                  </a:schemeClr>
                </a:solidFill>
                <a:latin typeface="+mj-lt"/>
              </a:rPr>
              <a:t>, </a:t>
            </a:r>
            <a:r>
              <a:rPr lang="hr-HR" dirty="0">
                <a:solidFill>
                  <a:schemeClr val="tx1">
                    <a:lumMod val="65000"/>
                    <a:lumOff val="35000"/>
                  </a:schemeClr>
                </a:solidFill>
                <a:latin typeface="+mj-lt"/>
              </a:rPr>
              <a:t>a ne čita, a čitanje je došlo do nivoa gdje baš treba uložiti trud. Trebaš knjigu prvo nabaviti da bi </a:t>
            </a:r>
            <a:r>
              <a:rPr lang="hr-HR" dirty="0" smtClean="0">
                <a:solidFill>
                  <a:schemeClr val="tx1">
                    <a:lumMod val="65000"/>
                    <a:lumOff val="35000"/>
                  </a:schemeClr>
                </a:solidFill>
                <a:latin typeface="+mj-lt"/>
              </a:rPr>
              <a:t>je </a:t>
            </a:r>
            <a:r>
              <a:rPr lang="hr-HR" dirty="0">
                <a:solidFill>
                  <a:schemeClr val="tx1">
                    <a:lumMod val="65000"/>
                    <a:lumOff val="35000"/>
                  </a:schemeClr>
                </a:solidFill>
                <a:latin typeface="+mj-lt"/>
              </a:rPr>
              <a:t>pročitao, sadržaj na internetu ne treba.</a:t>
            </a:r>
            <a:r>
              <a:rPr lang="en-US" dirty="0">
                <a:solidFill>
                  <a:schemeClr val="tx1">
                    <a:lumMod val="65000"/>
                    <a:lumOff val="35000"/>
                  </a:schemeClr>
                </a:solidFill>
                <a:latin typeface="+mj-lt"/>
              </a:rPr>
              <a:t>”</a:t>
            </a:r>
          </a:p>
          <a:p>
            <a:pPr marL="0" indent="0" algn="ctr">
              <a:buFont typeface="Arial" panose="020B0604020202020204" pitchFamily="34" charset="0"/>
              <a:buNone/>
            </a:pPr>
            <a:endParaRPr lang="en-US" sz="3200" b="1" dirty="0">
              <a:solidFill>
                <a:schemeClr val="tx1">
                  <a:lumMod val="65000"/>
                  <a:lumOff val="35000"/>
                </a:schemeClr>
              </a:solidFill>
              <a:latin typeface="+mj-lt"/>
            </a:endParaRPr>
          </a:p>
        </p:txBody>
      </p:sp>
    </p:spTree>
    <p:extLst>
      <p:ext uri="{BB962C8B-B14F-4D97-AF65-F5344CB8AC3E}">
        <p14:creationId xmlns:p14="http://schemas.microsoft.com/office/powerpoint/2010/main" val="3457618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a:extLst>
              <a:ext uri="{FF2B5EF4-FFF2-40B4-BE49-F238E27FC236}">
                <a16:creationId xmlns="" xmlns:a16="http://schemas.microsoft.com/office/drawing/2014/main" id="{20B32533-12DF-4B55-B43B-17A0F45EA33B}"/>
              </a:ext>
            </a:extLst>
          </p:cNvPr>
          <p:cNvSpPr/>
          <p:nvPr/>
        </p:nvSpPr>
        <p:spPr>
          <a:xfrm>
            <a:off x="4387065" y="5897366"/>
            <a:ext cx="3606229" cy="8013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Subtitle 1"/>
          <p:cNvSpPr>
            <a:spLocks noGrp="1"/>
          </p:cNvSpPr>
          <p:nvPr>
            <p:ph type="subTitle" idx="4294967295"/>
          </p:nvPr>
        </p:nvSpPr>
        <p:spPr>
          <a:xfrm>
            <a:off x="1390650" y="516366"/>
            <a:ext cx="9410700" cy="1657350"/>
          </a:xfrm>
          <a:prstGeom prst="rect">
            <a:avLst/>
          </a:prstGeom>
        </p:spPr>
        <p:txBody>
          <a:bodyPr/>
          <a:lstStyle/>
          <a:p>
            <a:pPr marL="0" indent="0" algn="ctr">
              <a:buNone/>
            </a:pPr>
            <a:r>
              <a:rPr lang="en-US" sz="4000" b="1" dirty="0">
                <a:solidFill>
                  <a:schemeClr val="tx1">
                    <a:lumMod val="65000"/>
                    <a:lumOff val="35000"/>
                  </a:schemeClr>
                </a:solidFill>
                <a:latin typeface="+mj-lt"/>
              </a:rPr>
              <a:t>ČITANJE </a:t>
            </a:r>
            <a:r>
              <a:rPr lang="en-US" sz="4000" b="1" dirty="0" smtClean="0">
                <a:solidFill>
                  <a:schemeClr val="tx1">
                    <a:lumMod val="65000"/>
                    <a:lumOff val="35000"/>
                  </a:schemeClr>
                </a:solidFill>
                <a:latin typeface="+mj-lt"/>
              </a:rPr>
              <a:t>ZAHT</a:t>
            </a:r>
            <a:r>
              <a:rPr lang="hr-HR" sz="4000" b="1" dirty="0" smtClean="0">
                <a:solidFill>
                  <a:schemeClr val="tx1">
                    <a:lumMod val="65000"/>
                    <a:lumOff val="35000"/>
                  </a:schemeClr>
                </a:solidFill>
                <a:latin typeface="+mj-lt"/>
              </a:rPr>
              <a:t>I</a:t>
            </a:r>
            <a:r>
              <a:rPr lang="en-US" sz="4000" b="1" dirty="0" smtClean="0">
                <a:solidFill>
                  <a:schemeClr val="tx1">
                    <a:lumMod val="65000"/>
                    <a:lumOff val="35000"/>
                  </a:schemeClr>
                </a:solidFill>
                <a:latin typeface="+mj-lt"/>
              </a:rPr>
              <a:t>JEVA </a:t>
            </a:r>
            <a:r>
              <a:rPr lang="en-US" sz="4000" b="1" dirty="0">
                <a:solidFill>
                  <a:schemeClr val="tx1">
                    <a:lumMod val="65000"/>
                    <a:lumOff val="35000"/>
                  </a:schemeClr>
                </a:solidFill>
                <a:latin typeface="+mj-lt"/>
              </a:rPr>
              <a:t>STRPLJENJE</a:t>
            </a:r>
          </a:p>
          <a:p>
            <a:pPr marL="0" indent="0" algn="ctr">
              <a:buNone/>
            </a:pPr>
            <a:r>
              <a:rPr lang="hr-HR" dirty="0">
                <a:solidFill>
                  <a:schemeClr val="tx1">
                    <a:lumMod val="65000"/>
                    <a:lumOff val="35000"/>
                  </a:schemeClr>
                </a:solidFill>
                <a:latin typeface="+mj-lt"/>
              </a:rPr>
              <a:t>„</a:t>
            </a:r>
            <a:r>
              <a:rPr lang="hr-HR" dirty="0" smtClean="0">
                <a:solidFill>
                  <a:schemeClr val="tx1">
                    <a:lumMod val="65000"/>
                    <a:lumOff val="35000"/>
                  </a:schemeClr>
                </a:solidFill>
                <a:latin typeface="+mj-lt"/>
              </a:rPr>
              <a:t>Instant-rješenja – imamo </a:t>
            </a:r>
            <a:r>
              <a:rPr lang="hr-HR" dirty="0">
                <a:solidFill>
                  <a:schemeClr val="tx1">
                    <a:lumMod val="65000"/>
                    <a:lumOff val="35000"/>
                  </a:schemeClr>
                </a:solidFill>
                <a:latin typeface="+mj-lt"/>
              </a:rPr>
              <a:t>dosta ljudi koji bi rado da je u jednoj knjizi sve objašnjeno. Koji zapravo ne misle da je to proces istraživanja.”</a:t>
            </a:r>
          </a:p>
          <a:p>
            <a:pPr marL="0" indent="0" algn="ctr">
              <a:buNone/>
            </a:pPr>
            <a:endParaRPr lang="en-US" sz="3200" b="1" dirty="0">
              <a:solidFill>
                <a:schemeClr val="tx1">
                  <a:lumMod val="65000"/>
                  <a:lumOff val="35000"/>
                </a:schemeClr>
              </a:solidFill>
              <a:latin typeface="+mj-lt"/>
            </a:endParaRPr>
          </a:p>
          <a:p>
            <a:pPr marL="0" indent="0" algn="ctr">
              <a:buNone/>
            </a:pPr>
            <a:r>
              <a:rPr lang="en-US" sz="4000" b="1" dirty="0">
                <a:solidFill>
                  <a:schemeClr val="tx1">
                    <a:lumMod val="65000"/>
                    <a:lumOff val="35000"/>
                  </a:schemeClr>
                </a:solidFill>
                <a:latin typeface="+mj-lt"/>
              </a:rPr>
              <a:t>ČITANJE </a:t>
            </a:r>
            <a:r>
              <a:rPr lang="en-US" sz="4000" b="1" dirty="0" smtClean="0">
                <a:solidFill>
                  <a:schemeClr val="tx1">
                    <a:lumMod val="65000"/>
                    <a:lumOff val="35000"/>
                  </a:schemeClr>
                </a:solidFill>
                <a:latin typeface="+mj-lt"/>
              </a:rPr>
              <a:t>ZAHT</a:t>
            </a:r>
            <a:r>
              <a:rPr lang="hr-HR" sz="4000" b="1" dirty="0">
                <a:solidFill>
                  <a:schemeClr val="tx1">
                    <a:lumMod val="65000"/>
                    <a:lumOff val="35000"/>
                  </a:schemeClr>
                </a:solidFill>
                <a:latin typeface="+mj-lt"/>
              </a:rPr>
              <a:t>I</a:t>
            </a:r>
            <a:r>
              <a:rPr lang="en-US" sz="4000" b="1" dirty="0" smtClean="0">
                <a:solidFill>
                  <a:schemeClr val="tx1">
                    <a:lumMod val="65000"/>
                    <a:lumOff val="35000"/>
                  </a:schemeClr>
                </a:solidFill>
                <a:latin typeface="+mj-lt"/>
              </a:rPr>
              <a:t>JEVA </a:t>
            </a:r>
            <a:r>
              <a:rPr lang="en-US" sz="4000" b="1" dirty="0">
                <a:solidFill>
                  <a:schemeClr val="tx1">
                    <a:lumMod val="65000"/>
                    <a:lumOff val="35000"/>
                  </a:schemeClr>
                </a:solidFill>
                <a:latin typeface="+mj-lt"/>
              </a:rPr>
              <a:t>DISCIPLINU </a:t>
            </a:r>
          </a:p>
          <a:p>
            <a:pPr marL="0" indent="0" algn="ctr">
              <a:buNone/>
            </a:pPr>
            <a:r>
              <a:rPr lang="hr-HR" dirty="0" smtClean="0">
                <a:solidFill>
                  <a:schemeClr val="tx1">
                    <a:lumMod val="65000"/>
                    <a:lumOff val="35000"/>
                  </a:schemeClr>
                </a:solidFill>
                <a:latin typeface="+mj-lt"/>
              </a:rPr>
              <a:t>„Meni </a:t>
            </a:r>
            <a:r>
              <a:rPr lang="hr-HR" dirty="0">
                <a:solidFill>
                  <a:schemeClr val="tx1">
                    <a:lumMod val="65000"/>
                    <a:lumOff val="35000"/>
                  </a:schemeClr>
                </a:solidFill>
                <a:latin typeface="+mj-lt"/>
              </a:rPr>
              <a:t>je to nešto što svjesno ne želim zanemariti. Ali da mi je čitanje toliko puno zanimljivije nego pogledati dobar film, pa i nije. Prije smo na televiziji imali 3 programa, sada ih je 16</a:t>
            </a:r>
            <a:r>
              <a:rPr lang="en-US" dirty="0">
                <a:solidFill>
                  <a:schemeClr val="tx1">
                    <a:lumMod val="65000"/>
                    <a:lumOff val="35000"/>
                  </a:schemeClr>
                </a:solidFill>
                <a:latin typeface="+mj-lt"/>
              </a:rPr>
              <a:t>0</a:t>
            </a:r>
            <a:r>
              <a:rPr lang="hr-HR" dirty="0">
                <a:solidFill>
                  <a:schemeClr val="tx1">
                    <a:lumMod val="65000"/>
                    <a:lumOff val="35000"/>
                  </a:schemeClr>
                </a:solidFill>
                <a:latin typeface="+mj-lt"/>
              </a:rPr>
              <a:t>.” </a:t>
            </a:r>
          </a:p>
        </p:txBody>
      </p:sp>
      <p:sp>
        <p:nvSpPr>
          <p:cNvPr id="4" name="TextBox 8">
            <a:extLst>
              <a:ext uri="{FF2B5EF4-FFF2-40B4-BE49-F238E27FC236}">
                <a16:creationId xmlns="" xmlns:a16="http://schemas.microsoft.com/office/drawing/2014/main" id="{9CA5F3F7-C7C8-49A9-9758-E0CD7EF6443A}"/>
              </a:ext>
            </a:extLst>
          </p:cNvPr>
          <p:cNvSpPr txBox="1"/>
          <p:nvPr/>
        </p:nvSpPr>
        <p:spPr>
          <a:xfrm>
            <a:off x="561165" y="5534561"/>
            <a:ext cx="10925343" cy="1323439"/>
          </a:xfrm>
          <a:prstGeom prst="rect">
            <a:avLst/>
          </a:prstGeom>
          <a:noFill/>
        </p:spPr>
        <p:txBody>
          <a:bodyPr wrap="square" rtlCol="0">
            <a:spAutoFit/>
          </a:bodyPr>
          <a:lstStyle/>
          <a:p>
            <a:r>
              <a:rPr lang="hr-HR" sz="8000" b="1" dirty="0">
                <a:solidFill>
                  <a:schemeClr val="accent1">
                    <a:lumMod val="40000"/>
                    <a:lumOff val="60000"/>
                  </a:schemeClr>
                </a:solidFill>
                <a:latin typeface="+mj-lt"/>
              </a:rPr>
              <a:t>Zašto se čitanost mijenja</a:t>
            </a:r>
            <a:r>
              <a:rPr lang="en-US" sz="8000" b="1" dirty="0">
                <a:solidFill>
                  <a:schemeClr val="accent1">
                    <a:lumMod val="40000"/>
                    <a:lumOff val="60000"/>
                  </a:schemeClr>
                </a:solidFill>
                <a:latin typeface="+mj-lt"/>
              </a:rPr>
              <a:t>? </a:t>
            </a:r>
            <a:endParaRPr lang="hr-HR" sz="8000" b="1" dirty="0">
              <a:solidFill>
                <a:schemeClr val="accent1">
                  <a:lumMod val="40000"/>
                  <a:lumOff val="60000"/>
                </a:schemeClr>
              </a:solidFill>
              <a:latin typeface="+mj-lt"/>
            </a:endParaRPr>
          </a:p>
        </p:txBody>
      </p:sp>
    </p:spTree>
    <p:extLst>
      <p:ext uri="{BB962C8B-B14F-4D97-AF65-F5344CB8AC3E}">
        <p14:creationId xmlns:p14="http://schemas.microsoft.com/office/powerpoint/2010/main" val="1184987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a:extLst>
              <a:ext uri="{FF2B5EF4-FFF2-40B4-BE49-F238E27FC236}">
                <a16:creationId xmlns="" xmlns:a16="http://schemas.microsoft.com/office/drawing/2014/main" id="{20B32533-12DF-4B55-B43B-17A0F45EA33B}"/>
              </a:ext>
            </a:extLst>
          </p:cNvPr>
          <p:cNvSpPr/>
          <p:nvPr/>
        </p:nvSpPr>
        <p:spPr>
          <a:xfrm>
            <a:off x="4387065" y="5897366"/>
            <a:ext cx="3606229" cy="8013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Subtitle 1"/>
          <p:cNvSpPr>
            <a:spLocks noGrp="1"/>
          </p:cNvSpPr>
          <p:nvPr>
            <p:ph type="subTitle" idx="4294967295"/>
          </p:nvPr>
        </p:nvSpPr>
        <p:spPr>
          <a:xfrm>
            <a:off x="1458930" y="516366"/>
            <a:ext cx="9349483" cy="1657350"/>
          </a:xfrm>
          <a:prstGeom prst="rect">
            <a:avLst/>
          </a:prstGeom>
        </p:spPr>
        <p:txBody>
          <a:bodyPr/>
          <a:lstStyle/>
          <a:p>
            <a:pPr marL="0" indent="0" algn="ctr">
              <a:buNone/>
            </a:pPr>
            <a:r>
              <a:rPr lang="en-US" sz="4000" b="1" dirty="0">
                <a:solidFill>
                  <a:schemeClr val="tx1">
                    <a:lumMod val="65000"/>
                    <a:lumOff val="35000"/>
                  </a:schemeClr>
                </a:solidFill>
                <a:latin typeface="+mj-lt"/>
              </a:rPr>
              <a:t>KNJIGA VIŠE NIJE PRISTUP ZNANJU</a:t>
            </a:r>
          </a:p>
          <a:p>
            <a:pPr marL="0" indent="0" algn="ctr">
              <a:buNone/>
            </a:pPr>
            <a:r>
              <a:rPr lang="hr-HR" dirty="0">
                <a:solidFill>
                  <a:schemeClr val="tx1">
                    <a:lumMod val="65000"/>
                    <a:lumOff val="35000"/>
                  </a:schemeClr>
                </a:solidFill>
                <a:latin typeface="+mj-lt"/>
              </a:rPr>
              <a:t>„Prije bez da uzmeš nešto čitati i bez da istražuješ, nisi mogao ništa saznati. Sada </a:t>
            </a:r>
            <a:r>
              <a:rPr lang="hr-HR" dirty="0" smtClean="0">
                <a:solidFill>
                  <a:schemeClr val="tx1">
                    <a:lumMod val="65000"/>
                    <a:lumOff val="35000"/>
                  </a:schemeClr>
                </a:solidFill>
                <a:latin typeface="+mj-lt"/>
              </a:rPr>
              <a:t>na Googleu </a:t>
            </a:r>
            <a:r>
              <a:rPr lang="hr-HR" dirty="0">
                <a:solidFill>
                  <a:schemeClr val="tx1">
                    <a:lumMod val="65000"/>
                    <a:lumOff val="35000"/>
                  </a:schemeClr>
                </a:solidFill>
                <a:latin typeface="+mj-lt"/>
              </a:rPr>
              <a:t>pročitaš tri članka </a:t>
            </a:r>
            <a:r>
              <a:rPr lang="hr-HR" dirty="0" smtClean="0">
                <a:solidFill>
                  <a:schemeClr val="tx1">
                    <a:lumMod val="65000"/>
                    <a:lumOff val="35000"/>
                  </a:schemeClr>
                </a:solidFill>
                <a:latin typeface="+mj-lt"/>
              </a:rPr>
              <a:t>vezana </a:t>
            </a:r>
            <a:r>
              <a:rPr lang="hr-HR" dirty="0">
                <a:solidFill>
                  <a:schemeClr val="tx1">
                    <a:lumMod val="65000"/>
                    <a:lumOff val="35000"/>
                  </a:schemeClr>
                </a:solidFill>
                <a:latin typeface="+mj-lt"/>
              </a:rPr>
              <a:t>uz neku temu i </a:t>
            </a:r>
            <a:r>
              <a:rPr lang="hr-HR" dirty="0" smtClean="0">
                <a:solidFill>
                  <a:schemeClr val="tx1">
                    <a:lumMod val="65000"/>
                    <a:lumOff val="35000"/>
                  </a:schemeClr>
                </a:solidFill>
                <a:latin typeface="+mj-lt"/>
              </a:rPr>
              <a:t>već si </a:t>
            </a:r>
            <a:r>
              <a:rPr lang="hr-HR" dirty="0">
                <a:solidFill>
                  <a:schemeClr val="tx1">
                    <a:lumMod val="65000"/>
                    <a:lumOff val="35000"/>
                  </a:schemeClr>
                </a:solidFill>
                <a:latin typeface="+mj-lt"/>
              </a:rPr>
              <a:t>relativno upoznat.”</a:t>
            </a:r>
          </a:p>
          <a:p>
            <a:pPr marL="0" indent="0" algn="ctr">
              <a:buNone/>
            </a:pPr>
            <a:endParaRPr lang="en-US" sz="3200" b="1" dirty="0">
              <a:solidFill>
                <a:schemeClr val="tx1">
                  <a:lumMod val="65000"/>
                  <a:lumOff val="35000"/>
                </a:schemeClr>
              </a:solidFill>
              <a:latin typeface="+mj-lt"/>
            </a:endParaRPr>
          </a:p>
        </p:txBody>
      </p:sp>
      <p:sp>
        <p:nvSpPr>
          <p:cNvPr id="4" name="TextBox 8">
            <a:extLst>
              <a:ext uri="{FF2B5EF4-FFF2-40B4-BE49-F238E27FC236}">
                <a16:creationId xmlns="" xmlns:a16="http://schemas.microsoft.com/office/drawing/2014/main" id="{9CA5F3F7-C7C8-49A9-9758-E0CD7EF6443A}"/>
              </a:ext>
            </a:extLst>
          </p:cNvPr>
          <p:cNvSpPr txBox="1"/>
          <p:nvPr/>
        </p:nvSpPr>
        <p:spPr>
          <a:xfrm>
            <a:off x="561165" y="5534561"/>
            <a:ext cx="10925343" cy="1323439"/>
          </a:xfrm>
          <a:prstGeom prst="rect">
            <a:avLst/>
          </a:prstGeom>
          <a:noFill/>
        </p:spPr>
        <p:txBody>
          <a:bodyPr wrap="square" rtlCol="0">
            <a:spAutoFit/>
          </a:bodyPr>
          <a:lstStyle/>
          <a:p>
            <a:r>
              <a:rPr lang="hr-HR" sz="8000" b="1" dirty="0">
                <a:solidFill>
                  <a:schemeClr val="accent1">
                    <a:lumMod val="40000"/>
                    <a:lumOff val="60000"/>
                  </a:schemeClr>
                </a:solidFill>
                <a:latin typeface="+mj-lt"/>
              </a:rPr>
              <a:t>Zašto se čitanost mijenja? </a:t>
            </a:r>
          </a:p>
        </p:txBody>
      </p:sp>
      <p:sp>
        <p:nvSpPr>
          <p:cNvPr id="7" name="Subtitle 1">
            <a:extLst>
              <a:ext uri="{FF2B5EF4-FFF2-40B4-BE49-F238E27FC236}">
                <a16:creationId xmlns="" xmlns:a16="http://schemas.microsoft.com/office/drawing/2014/main" id="{8C5EE910-5B72-40D9-A6FF-5B69E184017C}"/>
              </a:ext>
            </a:extLst>
          </p:cNvPr>
          <p:cNvSpPr txBox="1">
            <a:spLocks/>
          </p:cNvSpPr>
          <p:nvPr/>
        </p:nvSpPr>
        <p:spPr>
          <a:xfrm>
            <a:off x="1515437" y="2867134"/>
            <a:ext cx="9349483" cy="16573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r-HR" sz="4000" b="1" dirty="0">
                <a:solidFill>
                  <a:schemeClr val="tx1">
                    <a:lumMod val="65000"/>
                    <a:lumOff val="35000"/>
                  </a:schemeClr>
                </a:solidFill>
                <a:latin typeface="+mj-lt"/>
              </a:rPr>
              <a:t>KNJIGA VIŠE NIJE „IN”</a:t>
            </a:r>
            <a:endParaRPr lang="en-US" sz="4000" b="1" dirty="0">
              <a:solidFill>
                <a:schemeClr val="tx1">
                  <a:lumMod val="65000"/>
                  <a:lumOff val="35000"/>
                </a:schemeClr>
              </a:solidFill>
              <a:latin typeface="+mj-lt"/>
            </a:endParaRPr>
          </a:p>
          <a:p>
            <a:pPr marL="0" indent="0" algn="ctr">
              <a:buFont typeface="Arial" panose="020B0604020202020204" pitchFamily="34" charset="0"/>
              <a:buNone/>
            </a:pPr>
            <a:r>
              <a:rPr lang="hr-HR" dirty="0" smtClean="0">
                <a:solidFill>
                  <a:schemeClr val="tx1">
                    <a:lumMod val="65000"/>
                    <a:lumOff val="35000"/>
                  </a:schemeClr>
                </a:solidFill>
                <a:latin typeface="+mj-lt"/>
              </a:rPr>
              <a:t>„Prije </a:t>
            </a:r>
            <a:r>
              <a:rPr lang="hr-HR" dirty="0">
                <a:solidFill>
                  <a:schemeClr val="tx1">
                    <a:lumMod val="65000"/>
                    <a:lumOff val="35000"/>
                  </a:schemeClr>
                </a:solidFill>
                <a:latin typeface="+mj-lt"/>
              </a:rPr>
              <a:t>30-40 godina vidjeti </a:t>
            </a:r>
            <a:r>
              <a:rPr lang="hr-HR" dirty="0" smtClean="0">
                <a:solidFill>
                  <a:schemeClr val="tx1">
                    <a:lumMod val="65000"/>
                    <a:lumOff val="35000"/>
                  </a:schemeClr>
                </a:solidFill>
                <a:latin typeface="+mj-lt"/>
              </a:rPr>
              <a:t>tinejdžera kako </a:t>
            </a:r>
            <a:r>
              <a:rPr lang="hr-HR" dirty="0">
                <a:solidFill>
                  <a:schemeClr val="tx1">
                    <a:lumMod val="65000"/>
                    <a:lumOff val="35000"/>
                  </a:schemeClr>
                </a:solidFill>
                <a:latin typeface="+mj-lt"/>
              </a:rPr>
              <a:t>čita na klupi je bio statusni simbol. To je pametan, inteligentan čovjek i to je bio nekakav ideal. Današnji </a:t>
            </a:r>
            <a:r>
              <a:rPr lang="hr-HR" dirty="0" smtClean="0">
                <a:solidFill>
                  <a:schemeClr val="tx1">
                    <a:lumMod val="65000"/>
                    <a:lumOff val="35000"/>
                  </a:schemeClr>
                </a:solidFill>
                <a:latin typeface="+mj-lt"/>
              </a:rPr>
              <a:t>mladi, </a:t>
            </a:r>
            <a:r>
              <a:rPr lang="hr-HR" dirty="0">
                <a:solidFill>
                  <a:schemeClr val="tx1">
                    <a:lumMod val="65000"/>
                    <a:lumOff val="35000"/>
                  </a:schemeClr>
                </a:solidFill>
                <a:latin typeface="+mj-lt"/>
              </a:rPr>
              <a:t>ako vide na klupi dijete kako čita, </a:t>
            </a:r>
            <a:r>
              <a:rPr lang="hr-HR" dirty="0" smtClean="0">
                <a:solidFill>
                  <a:schemeClr val="tx1">
                    <a:lumMod val="65000"/>
                    <a:lumOff val="35000"/>
                  </a:schemeClr>
                </a:solidFill>
                <a:latin typeface="+mj-lt"/>
              </a:rPr>
              <a:t>ismijavat će ga. </a:t>
            </a:r>
            <a:r>
              <a:rPr lang="hr-HR" dirty="0">
                <a:solidFill>
                  <a:schemeClr val="tx1">
                    <a:lumMod val="65000"/>
                    <a:lumOff val="35000"/>
                  </a:schemeClr>
                </a:solidFill>
                <a:latin typeface="+mj-lt"/>
              </a:rPr>
              <a:t>Gubi vrijeme i takve stvari.</a:t>
            </a:r>
            <a:r>
              <a:rPr lang="en-US" dirty="0">
                <a:solidFill>
                  <a:schemeClr val="tx1">
                    <a:lumMod val="65000"/>
                    <a:lumOff val="35000"/>
                  </a:schemeClr>
                </a:solidFill>
                <a:latin typeface="+mj-lt"/>
              </a:rPr>
              <a:t>”</a:t>
            </a:r>
          </a:p>
          <a:p>
            <a:pPr marL="0" indent="0" algn="ctr">
              <a:buFont typeface="Arial" panose="020B0604020202020204" pitchFamily="34" charset="0"/>
              <a:buNone/>
            </a:pPr>
            <a:endParaRPr lang="en-US" sz="3200" b="1" dirty="0">
              <a:solidFill>
                <a:schemeClr val="tx1">
                  <a:lumMod val="65000"/>
                  <a:lumOff val="35000"/>
                </a:schemeClr>
              </a:solidFill>
              <a:latin typeface="+mj-lt"/>
            </a:endParaRPr>
          </a:p>
        </p:txBody>
      </p:sp>
    </p:spTree>
    <p:extLst>
      <p:ext uri="{BB962C8B-B14F-4D97-AF65-F5344CB8AC3E}">
        <p14:creationId xmlns:p14="http://schemas.microsoft.com/office/powerpoint/2010/main" val="685743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a:extLst>
              <a:ext uri="{FF2B5EF4-FFF2-40B4-BE49-F238E27FC236}">
                <a16:creationId xmlns="" xmlns:a16="http://schemas.microsoft.com/office/drawing/2014/main" id="{20B32533-12DF-4B55-B43B-17A0F45EA33B}"/>
              </a:ext>
            </a:extLst>
          </p:cNvPr>
          <p:cNvSpPr/>
          <p:nvPr/>
        </p:nvSpPr>
        <p:spPr>
          <a:xfrm>
            <a:off x="4387065" y="5897366"/>
            <a:ext cx="3606229" cy="8013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Subtitle 1"/>
          <p:cNvSpPr>
            <a:spLocks noGrp="1"/>
          </p:cNvSpPr>
          <p:nvPr>
            <p:ph type="subTitle" idx="4294967295"/>
          </p:nvPr>
        </p:nvSpPr>
        <p:spPr>
          <a:xfrm>
            <a:off x="1421258" y="163155"/>
            <a:ext cx="9349483" cy="1657350"/>
          </a:xfrm>
          <a:prstGeom prst="rect">
            <a:avLst/>
          </a:prstGeom>
        </p:spPr>
        <p:txBody>
          <a:bodyPr/>
          <a:lstStyle/>
          <a:p>
            <a:pPr marL="0" indent="0" algn="ctr">
              <a:buNone/>
            </a:pPr>
            <a:r>
              <a:rPr lang="hr-HR" sz="4000" b="1" dirty="0">
                <a:solidFill>
                  <a:schemeClr val="tx1">
                    <a:lumMod val="65000"/>
                    <a:lumOff val="35000"/>
                  </a:schemeClr>
                </a:solidFill>
                <a:latin typeface="+mj-lt"/>
              </a:rPr>
              <a:t>BOGATSTVO INFORMACIJA DOVODI DO SIROMAŠTVA </a:t>
            </a:r>
            <a:r>
              <a:rPr lang="hr-HR" sz="4000" b="1" dirty="0" smtClean="0">
                <a:solidFill>
                  <a:schemeClr val="tx1">
                    <a:lumMod val="65000"/>
                    <a:lumOff val="35000"/>
                  </a:schemeClr>
                </a:solidFill>
                <a:latin typeface="+mj-lt"/>
              </a:rPr>
              <a:t>POZORNOSTI</a:t>
            </a:r>
            <a:endParaRPr lang="hr-HR" sz="4000" b="1" dirty="0">
              <a:solidFill>
                <a:schemeClr val="tx1">
                  <a:lumMod val="65000"/>
                  <a:lumOff val="35000"/>
                </a:schemeClr>
              </a:solidFill>
              <a:latin typeface="+mj-lt"/>
            </a:endParaRPr>
          </a:p>
          <a:p>
            <a:pPr marL="0" indent="0" algn="ctr">
              <a:buNone/>
            </a:pPr>
            <a:endParaRPr lang="hr-HR" b="1" dirty="0">
              <a:solidFill>
                <a:schemeClr val="tx1">
                  <a:lumMod val="65000"/>
                  <a:lumOff val="35000"/>
                </a:schemeClr>
              </a:solidFill>
              <a:latin typeface="+mj-lt"/>
            </a:endParaRPr>
          </a:p>
          <a:p>
            <a:pPr marL="0" indent="0" algn="ctr">
              <a:buNone/>
            </a:pPr>
            <a:r>
              <a:rPr lang="hr-HR" dirty="0" smtClean="0">
                <a:solidFill>
                  <a:schemeClr val="tx1">
                    <a:lumMod val="65000"/>
                    <a:lumOff val="35000"/>
                  </a:schemeClr>
                </a:solidFill>
                <a:latin typeface="+mj-lt"/>
              </a:rPr>
              <a:t>„U </a:t>
            </a:r>
            <a:r>
              <a:rPr lang="hr-HR" dirty="0">
                <a:solidFill>
                  <a:schemeClr val="tx1">
                    <a:lumMod val="65000"/>
                    <a:lumOff val="35000"/>
                  </a:schemeClr>
                </a:solidFill>
                <a:latin typeface="+mj-lt"/>
              </a:rPr>
              <a:t>količini informacija koje dobivamo smanjena je i </a:t>
            </a:r>
            <a:r>
              <a:rPr lang="hr-HR" dirty="0" smtClean="0">
                <a:solidFill>
                  <a:schemeClr val="tx1">
                    <a:lumMod val="65000"/>
                    <a:lumOff val="35000"/>
                  </a:schemeClr>
                </a:solidFill>
                <a:latin typeface="+mj-lt"/>
              </a:rPr>
              <a:t>pozornost. </a:t>
            </a:r>
            <a:r>
              <a:rPr lang="hr-HR" dirty="0">
                <a:solidFill>
                  <a:schemeClr val="tx1">
                    <a:lumMod val="65000"/>
                    <a:lumOff val="35000"/>
                  </a:schemeClr>
                </a:solidFill>
                <a:latin typeface="+mj-lt"/>
              </a:rPr>
              <a:t>Meni se zna dogoditi da kada netko ima dužu objavu na FB i piše ispod </a:t>
            </a:r>
            <a:r>
              <a:rPr lang="hr-HR" dirty="0" smtClean="0">
                <a:solidFill>
                  <a:schemeClr val="tx1">
                    <a:lumMod val="65000"/>
                    <a:lumOff val="35000"/>
                  </a:schemeClr>
                </a:solidFill>
                <a:latin typeface="+mj-lt"/>
              </a:rPr>
              <a:t>ˈ</a:t>
            </a:r>
            <a:r>
              <a:rPr lang="hr-HR" dirty="0" err="1" smtClean="0">
                <a:solidFill>
                  <a:schemeClr val="tx1">
                    <a:lumMod val="65000"/>
                    <a:lumOff val="35000"/>
                  </a:schemeClr>
                </a:solidFill>
                <a:latin typeface="+mj-lt"/>
              </a:rPr>
              <a:t>read</a:t>
            </a:r>
            <a:r>
              <a:rPr lang="hr-HR" dirty="0" smtClean="0">
                <a:solidFill>
                  <a:schemeClr val="tx1">
                    <a:lumMod val="65000"/>
                    <a:lumOff val="35000"/>
                  </a:schemeClr>
                </a:solidFill>
                <a:latin typeface="+mj-lt"/>
              </a:rPr>
              <a:t> moreˈ, </a:t>
            </a:r>
            <a:r>
              <a:rPr lang="hr-HR" dirty="0">
                <a:solidFill>
                  <a:schemeClr val="tx1">
                    <a:lumMod val="65000"/>
                    <a:lumOff val="35000"/>
                  </a:schemeClr>
                </a:solidFill>
                <a:latin typeface="+mj-lt"/>
              </a:rPr>
              <a:t>ja to ne pročitam. Jednostavno ne mogu. Navikao sam na kraću formu.”</a:t>
            </a:r>
          </a:p>
          <a:p>
            <a:pPr marL="0" indent="0" algn="ctr">
              <a:buNone/>
            </a:pPr>
            <a:endParaRPr lang="hr-HR" dirty="0">
              <a:solidFill>
                <a:schemeClr val="tx1">
                  <a:lumMod val="65000"/>
                  <a:lumOff val="35000"/>
                </a:schemeClr>
              </a:solidFill>
              <a:latin typeface="+mj-lt"/>
            </a:endParaRPr>
          </a:p>
          <a:p>
            <a:pPr marL="0" indent="0" algn="ctr">
              <a:buNone/>
            </a:pPr>
            <a:r>
              <a:rPr lang="hr-HR" dirty="0">
                <a:solidFill>
                  <a:schemeClr val="tx1">
                    <a:lumMod val="65000"/>
                    <a:lumOff val="35000"/>
                  </a:schemeClr>
                </a:solidFill>
                <a:latin typeface="+mj-lt"/>
              </a:rPr>
              <a:t>„</a:t>
            </a:r>
            <a:r>
              <a:rPr lang="hr-HR">
                <a:solidFill>
                  <a:schemeClr val="tx1">
                    <a:lumMod val="65000"/>
                    <a:lumOff val="35000"/>
                  </a:schemeClr>
                </a:solidFill>
                <a:latin typeface="+mj-lt"/>
              </a:rPr>
              <a:t>Meni </a:t>
            </a:r>
            <a:r>
              <a:rPr lang="hr-HR" smtClean="0">
                <a:solidFill>
                  <a:schemeClr val="tx1">
                    <a:lumMod val="65000"/>
                    <a:lumOff val="35000"/>
                  </a:schemeClr>
                </a:solidFill>
                <a:latin typeface="+mj-lt"/>
              </a:rPr>
              <a:t>se, recimo, </a:t>
            </a:r>
            <a:r>
              <a:rPr lang="hr-HR" dirty="0">
                <a:solidFill>
                  <a:schemeClr val="tx1">
                    <a:lumMod val="65000"/>
                    <a:lumOff val="35000"/>
                  </a:schemeClr>
                </a:solidFill>
                <a:latin typeface="+mj-lt"/>
              </a:rPr>
              <a:t>teško koncentrirati kada čitam. Svako malo gledam na mobitel. Kad nisam imao </a:t>
            </a:r>
            <a:r>
              <a:rPr lang="hr-HR" dirty="0" smtClean="0">
                <a:solidFill>
                  <a:schemeClr val="tx1">
                    <a:lumMod val="65000"/>
                    <a:lumOff val="35000"/>
                  </a:schemeClr>
                </a:solidFill>
                <a:latin typeface="+mj-lt"/>
              </a:rPr>
              <a:t>smartphone, </a:t>
            </a:r>
            <a:r>
              <a:rPr lang="hr-HR" dirty="0">
                <a:solidFill>
                  <a:schemeClr val="tx1">
                    <a:lumMod val="65000"/>
                    <a:lumOff val="35000"/>
                  </a:schemeClr>
                </a:solidFill>
                <a:latin typeface="+mj-lt"/>
              </a:rPr>
              <a:t>bilo mi je lakše. Mogao sam tri sata samo listati knjigu. Danas mi je to teže jer mobitel je tu, sve je ubrzanije.”</a:t>
            </a:r>
          </a:p>
          <a:p>
            <a:pPr marL="0" indent="0" algn="ctr">
              <a:buNone/>
            </a:pPr>
            <a:endParaRPr lang="hr-HR" sz="3000" dirty="0">
              <a:solidFill>
                <a:schemeClr val="tx1">
                  <a:lumMod val="65000"/>
                  <a:lumOff val="35000"/>
                </a:schemeClr>
              </a:solidFill>
              <a:latin typeface="+mj-lt"/>
            </a:endParaRPr>
          </a:p>
        </p:txBody>
      </p:sp>
      <p:sp>
        <p:nvSpPr>
          <p:cNvPr id="4" name="TextBox 8">
            <a:extLst>
              <a:ext uri="{FF2B5EF4-FFF2-40B4-BE49-F238E27FC236}">
                <a16:creationId xmlns="" xmlns:a16="http://schemas.microsoft.com/office/drawing/2014/main" id="{9CA5F3F7-C7C8-49A9-9758-E0CD7EF6443A}"/>
              </a:ext>
            </a:extLst>
          </p:cNvPr>
          <p:cNvSpPr txBox="1"/>
          <p:nvPr/>
        </p:nvSpPr>
        <p:spPr>
          <a:xfrm>
            <a:off x="561165" y="5534561"/>
            <a:ext cx="10925343" cy="1323439"/>
          </a:xfrm>
          <a:prstGeom prst="rect">
            <a:avLst/>
          </a:prstGeom>
          <a:noFill/>
        </p:spPr>
        <p:txBody>
          <a:bodyPr wrap="square" rtlCol="0">
            <a:spAutoFit/>
          </a:bodyPr>
          <a:lstStyle/>
          <a:p>
            <a:r>
              <a:rPr lang="hr-HR" sz="8000" b="1" dirty="0">
                <a:solidFill>
                  <a:schemeClr val="accent1">
                    <a:lumMod val="40000"/>
                    <a:lumOff val="60000"/>
                  </a:schemeClr>
                </a:solidFill>
                <a:latin typeface="+mj-lt"/>
              </a:rPr>
              <a:t>Zašto se čitanost mijenja? </a:t>
            </a:r>
          </a:p>
        </p:txBody>
      </p:sp>
    </p:spTree>
    <p:extLst>
      <p:ext uri="{BB962C8B-B14F-4D97-AF65-F5344CB8AC3E}">
        <p14:creationId xmlns:p14="http://schemas.microsoft.com/office/powerpoint/2010/main" val="3577446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ocess 6"/>
          <p:cNvSpPr/>
          <p:nvPr/>
        </p:nvSpPr>
        <p:spPr>
          <a:xfrm>
            <a:off x="4765431" y="5715000"/>
            <a:ext cx="3006969" cy="967154"/>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aphicFrame>
        <p:nvGraphicFramePr>
          <p:cNvPr id="28" name="Chart 27"/>
          <p:cNvGraphicFramePr>
            <a:graphicFrameLocks/>
          </p:cNvGraphicFramePr>
          <p:nvPr>
            <p:extLst>
              <p:ext uri="{D42A27DB-BD31-4B8C-83A1-F6EECF244321}">
                <p14:modId xmlns:p14="http://schemas.microsoft.com/office/powerpoint/2010/main" val="4070605346"/>
              </p:ext>
            </p:extLst>
          </p:nvPr>
        </p:nvGraphicFramePr>
        <p:xfrm>
          <a:off x="561165" y="366537"/>
          <a:ext cx="7100360" cy="5168024"/>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7965831" y="563827"/>
            <a:ext cx="3446583" cy="5526128"/>
          </a:xfrm>
          <a:prstGeom prst="rect">
            <a:avLst/>
          </a:prstGeom>
        </p:spPr>
        <p:txBody>
          <a:bodyPr wrap="square">
            <a:spAutoFit/>
          </a:bodyPr>
          <a:lstStyle/>
          <a:p>
            <a:pPr>
              <a:lnSpc>
                <a:spcPct val="107000"/>
              </a:lnSpc>
              <a:spcAft>
                <a:spcPts val="800"/>
              </a:spcAft>
            </a:pPr>
            <a:r>
              <a:rPr lang="hr-HR" sz="3000" dirty="0" smtClean="0">
                <a:solidFill>
                  <a:schemeClr val="tx1">
                    <a:lumMod val="65000"/>
                    <a:lumOff val="35000"/>
                  </a:schemeClr>
                </a:solidFill>
                <a:latin typeface="+mj-lt"/>
                <a:ea typeface="Calibri" panose="020F0502020204030204" pitchFamily="34" charset="0"/>
                <a:cs typeface="Times New Roman" panose="02020603050405020304" pitchFamily="18" charset="0"/>
              </a:rPr>
              <a:t>„Razlog </a:t>
            </a:r>
            <a:r>
              <a:rPr lang="hr-HR" sz="3000" dirty="0">
                <a:solidFill>
                  <a:schemeClr val="tx1">
                    <a:lumMod val="65000"/>
                    <a:lumOff val="35000"/>
                  </a:schemeClr>
                </a:solidFill>
                <a:latin typeface="+mj-lt"/>
                <a:ea typeface="Calibri" panose="020F0502020204030204" pitchFamily="34" charset="0"/>
                <a:cs typeface="Times New Roman" panose="02020603050405020304" pitchFamily="18" charset="0"/>
              </a:rPr>
              <a:t>može biti broj primjeraka koji dobijemo u knjižnicu. Ako mi dobijemo </a:t>
            </a:r>
            <a:r>
              <a:rPr lang="hr-HR" sz="3000" dirty="0" smtClean="0">
                <a:solidFill>
                  <a:schemeClr val="tx1">
                    <a:lumMod val="65000"/>
                    <a:lumOff val="35000"/>
                  </a:schemeClr>
                </a:solidFill>
                <a:latin typeface="+mj-lt"/>
                <a:ea typeface="Calibri" panose="020F0502020204030204" pitchFamily="34" charset="0"/>
                <a:cs typeface="Times New Roman" panose="02020603050405020304" pitchFamily="18" charset="0"/>
              </a:rPr>
              <a:t>3 </a:t>
            </a:r>
            <a:r>
              <a:rPr lang="hr-HR" sz="3000" dirty="0">
                <a:solidFill>
                  <a:schemeClr val="tx1">
                    <a:lumMod val="65000"/>
                    <a:lumOff val="35000"/>
                  </a:schemeClr>
                </a:solidFill>
                <a:latin typeface="+mj-lt"/>
                <a:ea typeface="Calibri" panose="020F0502020204030204" pitchFamily="34" charset="0"/>
                <a:cs typeface="Times New Roman" panose="02020603050405020304" pitchFamily="18" charset="0"/>
              </a:rPr>
              <a:t>umjesto 12 – ta knjiga je dostupna za tek nekolicinu ljudi. Postoji hrpa ljudi koji dođu u knjižnicu i kažu </a:t>
            </a:r>
            <a:r>
              <a:rPr lang="hr-HR" sz="3000" dirty="0" smtClean="0">
                <a:solidFill>
                  <a:schemeClr val="tx1">
                    <a:lumMod val="65000"/>
                    <a:lumOff val="35000"/>
                  </a:schemeClr>
                </a:solidFill>
                <a:latin typeface="+mj-lt"/>
                <a:ea typeface="Calibri" panose="020F0502020204030204" pitchFamily="34" charset="0"/>
                <a:cs typeface="Times New Roman" panose="02020603050405020304" pitchFamily="18" charset="0"/>
              </a:rPr>
              <a:t>ˈja </a:t>
            </a:r>
            <a:r>
              <a:rPr lang="hr-HR" sz="3000" dirty="0">
                <a:solidFill>
                  <a:schemeClr val="tx1">
                    <a:lumMod val="65000"/>
                    <a:lumOff val="35000"/>
                  </a:schemeClr>
                </a:solidFill>
                <a:latin typeface="+mj-lt"/>
                <a:ea typeface="Calibri" panose="020F0502020204030204" pitchFamily="34" charset="0"/>
                <a:cs typeface="Times New Roman" panose="02020603050405020304" pitchFamily="18" charset="0"/>
              </a:rPr>
              <a:t>ću si to kupiti, neću </a:t>
            </a:r>
            <a:r>
              <a:rPr lang="hr-HR" sz="3000" dirty="0" smtClean="0">
                <a:solidFill>
                  <a:schemeClr val="tx1">
                    <a:lumMod val="65000"/>
                    <a:lumOff val="35000"/>
                  </a:schemeClr>
                </a:solidFill>
                <a:latin typeface="+mj-lt"/>
                <a:ea typeface="Calibri" panose="020F0502020204030204" pitchFamily="34" charset="0"/>
                <a:cs typeface="Times New Roman" panose="02020603050405020304" pitchFamily="18" charset="0"/>
              </a:rPr>
              <a:t>čekatiˈ.”</a:t>
            </a:r>
            <a:endParaRPr lang="hr-HR" sz="30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p:txBody>
      </p:sp>
      <p:sp>
        <p:nvSpPr>
          <p:cNvPr id="9" name="TextBox 8"/>
          <p:cNvSpPr txBox="1"/>
          <p:nvPr/>
        </p:nvSpPr>
        <p:spPr>
          <a:xfrm>
            <a:off x="561165" y="5534561"/>
            <a:ext cx="8030435" cy="1323439"/>
          </a:xfrm>
          <a:prstGeom prst="rect">
            <a:avLst/>
          </a:prstGeom>
          <a:noFill/>
        </p:spPr>
        <p:txBody>
          <a:bodyPr wrap="square" rtlCol="0">
            <a:spAutoFit/>
          </a:bodyPr>
          <a:lstStyle/>
          <a:p>
            <a:r>
              <a:rPr lang="hr-HR" sz="8000" b="1" dirty="0">
                <a:solidFill>
                  <a:schemeClr val="accent1">
                    <a:lumMod val="40000"/>
                    <a:lumOff val="60000"/>
                  </a:schemeClr>
                </a:solidFill>
                <a:latin typeface="+mj-lt"/>
              </a:rPr>
              <a:t>ČITANOST KNJIGA</a:t>
            </a:r>
          </a:p>
        </p:txBody>
      </p:sp>
      <p:sp>
        <p:nvSpPr>
          <p:cNvPr id="8" name="TextBox 22">
            <a:extLst>
              <a:ext uri="{FF2B5EF4-FFF2-40B4-BE49-F238E27FC236}">
                <a16:creationId xmlns="" xmlns:a16="http://schemas.microsoft.com/office/drawing/2014/main" id="{71536971-0614-4DE9-8ED6-BF12E781CC5A}"/>
              </a:ext>
            </a:extLst>
          </p:cNvPr>
          <p:cNvSpPr txBox="1"/>
          <p:nvPr/>
        </p:nvSpPr>
        <p:spPr>
          <a:xfrm>
            <a:off x="9940705" y="6366128"/>
            <a:ext cx="1846912" cy="400110"/>
          </a:xfrm>
          <a:prstGeom prst="rect">
            <a:avLst/>
          </a:prstGeom>
          <a:noFill/>
        </p:spPr>
        <p:txBody>
          <a:bodyPr wrap="square" rtlCol="0">
            <a:spAutoFit/>
          </a:bodyPr>
          <a:lstStyle/>
          <a:p>
            <a:pPr algn="r"/>
            <a:r>
              <a:rPr lang="hr-HR" sz="2000" dirty="0" smtClean="0">
                <a:solidFill>
                  <a:schemeClr val="tx1">
                    <a:lumMod val="50000"/>
                    <a:lumOff val="50000"/>
                  </a:schemeClr>
                </a:solidFill>
                <a:latin typeface="+mj-lt"/>
              </a:rPr>
              <a:t>N = 419 </a:t>
            </a:r>
            <a:r>
              <a:rPr lang="hr-HR" sz="2000" dirty="0">
                <a:solidFill>
                  <a:schemeClr val="tx1">
                    <a:lumMod val="50000"/>
                    <a:lumOff val="50000"/>
                  </a:schemeClr>
                </a:solidFill>
                <a:latin typeface="+mj-lt"/>
              </a:rPr>
              <a:t>(</a:t>
            </a:r>
            <a:r>
              <a:rPr lang="en-US" sz="2000" dirty="0" err="1">
                <a:solidFill>
                  <a:schemeClr val="tx1">
                    <a:lumMod val="50000"/>
                    <a:lumOff val="50000"/>
                  </a:schemeClr>
                </a:solidFill>
                <a:latin typeface="+mj-lt"/>
              </a:rPr>
              <a:t>čitači</a:t>
            </a:r>
            <a:r>
              <a:rPr lang="hr-HR" sz="2000" dirty="0">
                <a:solidFill>
                  <a:schemeClr val="tx1">
                    <a:lumMod val="50000"/>
                    <a:lumOff val="50000"/>
                  </a:schemeClr>
                </a:solidFill>
                <a:latin typeface="+mj-lt"/>
              </a:rPr>
              <a:t>)</a:t>
            </a:r>
          </a:p>
        </p:txBody>
      </p:sp>
    </p:spTree>
    <p:extLst>
      <p:ext uri="{BB962C8B-B14F-4D97-AF65-F5344CB8AC3E}">
        <p14:creationId xmlns:p14="http://schemas.microsoft.com/office/powerpoint/2010/main" val="3610143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ovezana slika"/>
          <p:cNvPicPr>
            <a:picLocks noChangeAspect="1" noChangeArrowheads="1"/>
          </p:cNvPicPr>
          <p:nvPr/>
        </p:nvPicPr>
        <p:blipFill>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295477" y="856067"/>
            <a:ext cx="3474719" cy="34747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45732" y="3864432"/>
            <a:ext cx="1774209" cy="646331"/>
          </a:xfrm>
          <a:prstGeom prst="rect">
            <a:avLst/>
          </a:prstGeom>
          <a:noFill/>
        </p:spPr>
        <p:txBody>
          <a:bodyPr wrap="square" rtlCol="0">
            <a:spAutoFit/>
          </a:bodyPr>
          <a:lstStyle/>
          <a:p>
            <a:pPr algn="ctr"/>
            <a:r>
              <a:rPr lang="en-US" sz="3600" b="1" dirty="0">
                <a:solidFill>
                  <a:schemeClr val="tx1">
                    <a:lumMod val="65000"/>
                    <a:lumOff val="35000"/>
                  </a:schemeClr>
                </a:solidFill>
                <a:latin typeface="+mj-lt"/>
              </a:rPr>
              <a:t>58</a:t>
            </a:r>
            <a:r>
              <a:rPr lang="hr-HR" sz="3600" b="1" dirty="0">
                <a:solidFill>
                  <a:schemeClr val="tx1">
                    <a:lumMod val="65000"/>
                    <a:lumOff val="35000"/>
                  </a:schemeClr>
                </a:solidFill>
                <a:latin typeface="+mj-lt"/>
              </a:rPr>
              <a:t>%</a:t>
            </a:r>
          </a:p>
        </p:txBody>
      </p:sp>
      <p:sp>
        <p:nvSpPr>
          <p:cNvPr id="2" name="TextBox 1"/>
          <p:cNvSpPr txBox="1"/>
          <p:nvPr/>
        </p:nvSpPr>
        <p:spPr>
          <a:xfrm>
            <a:off x="1207147" y="751721"/>
            <a:ext cx="1651379" cy="369332"/>
          </a:xfrm>
          <a:prstGeom prst="rect">
            <a:avLst/>
          </a:prstGeom>
          <a:noFill/>
        </p:spPr>
        <p:txBody>
          <a:bodyPr wrap="square" rtlCol="0">
            <a:spAutoFit/>
          </a:bodyPr>
          <a:lstStyle/>
          <a:p>
            <a:pPr algn="ctr"/>
            <a:r>
              <a:rPr lang="hr-HR" b="1" dirty="0">
                <a:solidFill>
                  <a:schemeClr val="tx1">
                    <a:lumMod val="65000"/>
                    <a:lumOff val="35000"/>
                  </a:schemeClr>
                </a:solidFill>
                <a:latin typeface="+mj-lt"/>
              </a:rPr>
              <a:t>BELETRISTIKA</a:t>
            </a:r>
          </a:p>
        </p:txBody>
      </p:sp>
      <p:pic>
        <p:nvPicPr>
          <p:cNvPr id="10" name="Picture 2" descr="Povezana slika"/>
          <p:cNvPicPr>
            <a:picLocks noChangeAspect="1" noChangeArrowheads="1"/>
          </p:cNvPicPr>
          <p:nvPr/>
        </p:nvPicPr>
        <p:blipFill>
          <a:blip r:embed="rId5" cstate="email">
            <a:duotone>
              <a:schemeClr val="accent1">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a:fillRect/>
          </a:stretch>
        </p:blipFill>
        <p:spPr bwMode="auto">
          <a:xfrm>
            <a:off x="3360996" y="2229154"/>
            <a:ext cx="1920239" cy="19202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434011" y="3864432"/>
            <a:ext cx="1774209" cy="646331"/>
          </a:xfrm>
          <a:prstGeom prst="rect">
            <a:avLst/>
          </a:prstGeom>
          <a:noFill/>
        </p:spPr>
        <p:txBody>
          <a:bodyPr wrap="square" rtlCol="0">
            <a:spAutoFit/>
          </a:bodyPr>
          <a:lstStyle/>
          <a:p>
            <a:pPr algn="ctr"/>
            <a:r>
              <a:rPr lang="en-US" sz="3600" b="1" dirty="0">
                <a:solidFill>
                  <a:schemeClr val="tx1">
                    <a:lumMod val="65000"/>
                    <a:lumOff val="35000"/>
                  </a:schemeClr>
                </a:solidFill>
                <a:latin typeface="+mj-lt"/>
              </a:rPr>
              <a:t>32</a:t>
            </a:r>
            <a:r>
              <a:rPr lang="hr-HR" sz="3600" b="1" dirty="0">
                <a:solidFill>
                  <a:schemeClr val="tx1">
                    <a:lumMod val="65000"/>
                    <a:lumOff val="35000"/>
                  </a:schemeClr>
                </a:solidFill>
                <a:latin typeface="+mj-lt"/>
              </a:rPr>
              <a:t>%</a:t>
            </a:r>
          </a:p>
        </p:txBody>
      </p:sp>
      <p:sp>
        <p:nvSpPr>
          <p:cNvPr id="13" name="TextBox 12"/>
          <p:cNvSpPr txBox="1"/>
          <p:nvPr/>
        </p:nvSpPr>
        <p:spPr>
          <a:xfrm>
            <a:off x="3495426" y="1960774"/>
            <a:ext cx="1651379" cy="400110"/>
          </a:xfrm>
          <a:prstGeom prst="rect">
            <a:avLst/>
          </a:prstGeom>
          <a:noFill/>
        </p:spPr>
        <p:txBody>
          <a:bodyPr wrap="square" rtlCol="0">
            <a:spAutoFit/>
          </a:bodyPr>
          <a:lstStyle/>
          <a:p>
            <a:pPr algn="ctr"/>
            <a:r>
              <a:rPr lang="hr-HR" sz="2000" b="1" dirty="0">
                <a:solidFill>
                  <a:schemeClr val="tx1">
                    <a:lumMod val="65000"/>
                    <a:lumOff val="35000"/>
                  </a:schemeClr>
                </a:solidFill>
                <a:latin typeface="+mj-lt"/>
              </a:rPr>
              <a:t>PUBLICISTIKA</a:t>
            </a:r>
          </a:p>
        </p:txBody>
      </p:sp>
      <p:pic>
        <p:nvPicPr>
          <p:cNvPr id="14" name="Picture 2" descr="Povezana slika"/>
          <p:cNvPicPr>
            <a:picLocks noChangeAspect="1" noChangeArrowheads="1"/>
          </p:cNvPicPr>
          <p:nvPr/>
        </p:nvPicPr>
        <p:blipFill>
          <a:blip r:embed="rId7" cstate="email">
            <a:duotone>
              <a:schemeClr val="accent1">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a:stretch>
            <a:fillRect/>
          </a:stretch>
        </p:blipFill>
        <p:spPr bwMode="auto">
          <a:xfrm>
            <a:off x="5256177" y="2503474"/>
            <a:ext cx="1645919" cy="164592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192032" y="3864432"/>
            <a:ext cx="1774209" cy="646331"/>
          </a:xfrm>
          <a:prstGeom prst="rect">
            <a:avLst/>
          </a:prstGeom>
          <a:noFill/>
        </p:spPr>
        <p:txBody>
          <a:bodyPr wrap="square" rtlCol="0">
            <a:spAutoFit/>
          </a:bodyPr>
          <a:lstStyle/>
          <a:p>
            <a:pPr algn="ctr"/>
            <a:r>
              <a:rPr lang="en-US" sz="3600" b="1" dirty="0">
                <a:solidFill>
                  <a:schemeClr val="tx1">
                    <a:lumMod val="65000"/>
                    <a:lumOff val="35000"/>
                  </a:schemeClr>
                </a:solidFill>
                <a:latin typeface="+mj-lt"/>
              </a:rPr>
              <a:t>28</a:t>
            </a:r>
            <a:r>
              <a:rPr lang="hr-HR" sz="3600" b="1" dirty="0">
                <a:solidFill>
                  <a:schemeClr val="tx1">
                    <a:lumMod val="65000"/>
                    <a:lumOff val="35000"/>
                  </a:schemeClr>
                </a:solidFill>
                <a:latin typeface="+mj-lt"/>
              </a:rPr>
              <a:t>%</a:t>
            </a:r>
          </a:p>
        </p:txBody>
      </p:sp>
      <p:sp>
        <p:nvSpPr>
          <p:cNvPr id="16" name="TextBox 15"/>
          <p:cNvSpPr txBox="1"/>
          <p:nvPr/>
        </p:nvSpPr>
        <p:spPr>
          <a:xfrm>
            <a:off x="5253447" y="2256556"/>
            <a:ext cx="1651379" cy="400110"/>
          </a:xfrm>
          <a:prstGeom prst="rect">
            <a:avLst/>
          </a:prstGeom>
          <a:noFill/>
        </p:spPr>
        <p:txBody>
          <a:bodyPr wrap="square" rtlCol="0">
            <a:spAutoFit/>
          </a:bodyPr>
          <a:lstStyle/>
          <a:p>
            <a:pPr algn="ctr"/>
            <a:r>
              <a:rPr lang="hr-HR" sz="2000" b="1" dirty="0">
                <a:solidFill>
                  <a:schemeClr val="tx1">
                    <a:lumMod val="65000"/>
                    <a:lumOff val="35000"/>
                  </a:schemeClr>
                </a:solidFill>
                <a:latin typeface="+mj-lt"/>
              </a:rPr>
              <a:t>STRUČNE</a:t>
            </a:r>
          </a:p>
        </p:txBody>
      </p:sp>
      <p:pic>
        <p:nvPicPr>
          <p:cNvPr id="17" name="Picture 2" descr="Povezana slika"/>
          <p:cNvPicPr>
            <a:picLocks noChangeAspect="1" noChangeArrowheads="1"/>
          </p:cNvPicPr>
          <p:nvPr/>
        </p:nvPicPr>
        <p:blipFill>
          <a:blip r:embed="rId9" cstate="email">
            <a:duotone>
              <a:schemeClr val="accent1">
                <a:shade val="45000"/>
                <a:satMod val="135000"/>
              </a:schemeClr>
              <a:prstClr val="white"/>
            </a:duotone>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a:ext>
            </a:extLst>
          </a:blip>
          <a:srcRect/>
          <a:stretch>
            <a:fillRect/>
          </a:stretch>
        </p:blipFill>
        <p:spPr bwMode="auto">
          <a:xfrm>
            <a:off x="8639125" y="3468615"/>
            <a:ext cx="548640" cy="54864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8026341" y="3864432"/>
            <a:ext cx="1774209" cy="646331"/>
          </a:xfrm>
          <a:prstGeom prst="rect">
            <a:avLst/>
          </a:prstGeom>
          <a:noFill/>
        </p:spPr>
        <p:txBody>
          <a:bodyPr wrap="square" rtlCol="0">
            <a:spAutoFit/>
          </a:bodyPr>
          <a:lstStyle/>
          <a:p>
            <a:pPr algn="ctr"/>
            <a:r>
              <a:rPr lang="en-US" sz="3600" b="1" dirty="0">
                <a:solidFill>
                  <a:schemeClr val="tx1">
                    <a:lumMod val="65000"/>
                    <a:lumOff val="35000"/>
                  </a:schemeClr>
                </a:solidFill>
                <a:latin typeface="+mj-lt"/>
              </a:rPr>
              <a:t>10</a:t>
            </a:r>
            <a:r>
              <a:rPr lang="hr-HR" sz="3600" b="1" dirty="0">
                <a:solidFill>
                  <a:schemeClr val="tx1">
                    <a:lumMod val="65000"/>
                    <a:lumOff val="35000"/>
                  </a:schemeClr>
                </a:solidFill>
                <a:latin typeface="+mj-lt"/>
              </a:rPr>
              <a:t>%</a:t>
            </a:r>
          </a:p>
        </p:txBody>
      </p:sp>
      <p:sp>
        <p:nvSpPr>
          <p:cNvPr id="19" name="TextBox 18"/>
          <p:cNvSpPr txBox="1"/>
          <p:nvPr/>
        </p:nvSpPr>
        <p:spPr>
          <a:xfrm>
            <a:off x="8087756" y="3134538"/>
            <a:ext cx="1651379" cy="400110"/>
          </a:xfrm>
          <a:prstGeom prst="rect">
            <a:avLst/>
          </a:prstGeom>
          <a:noFill/>
        </p:spPr>
        <p:txBody>
          <a:bodyPr wrap="square" rtlCol="0">
            <a:spAutoFit/>
          </a:bodyPr>
          <a:lstStyle/>
          <a:p>
            <a:pPr algn="ctr"/>
            <a:r>
              <a:rPr lang="hr-HR" sz="2000" b="1" dirty="0">
                <a:solidFill>
                  <a:schemeClr val="tx1">
                    <a:lumMod val="65000"/>
                    <a:lumOff val="35000"/>
                  </a:schemeClr>
                </a:solidFill>
                <a:latin typeface="+mj-lt"/>
              </a:rPr>
              <a:t>DJEČJE</a:t>
            </a:r>
          </a:p>
        </p:txBody>
      </p:sp>
      <p:pic>
        <p:nvPicPr>
          <p:cNvPr id="20" name="Picture 2" descr="Povezana slika"/>
          <p:cNvPicPr>
            <a:picLocks noChangeAspect="1" noChangeArrowheads="1"/>
          </p:cNvPicPr>
          <p:nvPr/>
        </p:nvPicPr>
        <p:blipFill>
          <a:blip r:embed="rId11" cstate="email">
            <a:duotone>
              <a:schemeClr val="accent1">
                <a:shade val="45000"/>
                <a:satMod val="135000"/>
              </a:schemeClr>
              <a:prstClr val="white"/>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a:ext>
            </a:extLst>
          </a:blip>
          <a:srcRect/>
          <a:stretch>
            <a:fillRect/>
          </a:stretch>
        </p:blipFill>
        <p:spPr bwMode="auto">
          <a:xfrm>
            <a:off x="6900983" y="2835219"/>
            <a:ext cx="1280159" cy="128016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776886" y="3864432"/>
            <a:ext cx="1774209" cy="646331"/>
          </a:xfrm>
          <a:prstGeom prst="rect">
            <a:avLst/>
          </a:prstGeom>
          <a:noFill/>
        </p:spPr>
        <p:txBody>
          <a:bodyPr wrap="square" rtlCol="0">
            <a:spAutoFit/>
          </a:bodyPr>
          <a:lstStyle/>
          <a:p>
            <a:pPr algn="ctr"/>
            <a:r>
              <a:rPr lang="en-US" sz="3600" b="1" dirty="0">
                <a:solidFill>
                  <a:schemeClr val="tx1">
                    <a:lumMod val="65000"/>
                    <a:lumOff val="35000"/>
                  </a:schemeClr>
                </a:solidFill>
                <a:latin typeface="+mj-lt"/>
              </a:rPr>
              <a:t>21</a:t>
            </a:r>
            <a:r>
              <a:rPr lang="hr-HR" sz="3600" b="1" dirty="0">
                <a:solidFill>
                  <a:schemeClr val="tx1">
                    <a:lumMod val="65000"/>
                    <a:lumOff val="35000"/>
                  </a:schemeClr>
                </a:solidFill>
                <a:latin typeface="+mj-lt"/>
              </a:rPr>
              <a:t>%</a:t>
            </a:r>
          </a:p>
        </p:txBody>
      </p:sp>
      <p:sp>
        <p:nvSpPr>
          <p:cNvPr id="22" name="TextBox 21"/>
          <p:cNvSpPr txBox="1"/>
          <p:nvPr/>
        </p:nvSpPr>
        <p:spPr>
          <a:xfrm>
            <a:off x="6715373" y="2586638"/>
            <a:ext cx="1651379" cy="400110"/>
          </a:xfrm>
          <a:prstGeom prst="rect">
            <a:avLst/>
          </a:prstGeom>
          <a:noFill/>
        </p:spPr>
        <p:txBody>
          <a:bodyPr wrap="square" rtlCol="0">
            <a:spAutoFit/>
          </a:bodyPr>
          <a:lstStyle/>
          <a:p>
            <a:pPr algn="ctr"/>
            <a:r>
              <a:rPr lang="hr-HR" sz="2000" b="1" dirty="0">
                <a:solidFill>
                  <a:schemeClr val="tx1">
                    <a:lumMod val="65000"/>
                    <a:lumOff val="35000"/>
                  </a:schemeClr>
                </a:solidFill>
                <a:latin typeface="+mj-lt"/>
              </a:rPr>
              <a:t>PRIRUČNICI</a:t>
            </a:r>
          </a:p>
        </p:txBody>
      </p:sp>
      <p:pic>
        <p:nvPicPr>
          <p:cNvPr id="23" name="Picture 2" descr="Povezana slika"/>
          <p:cNvPicPr>
            <a:picLocks noChangeAspect="1" noChangeArrowheads="1"/>
          </p:cNvPicPr>
          <p:nvPr/>
        </p:nvPicPr>
        <p:blipFill>
          <a:blip r:embed="rId13" cstate="email">
            <a:duotone>
              <a:schemeClr val="accent1">
                <a:shade val="45000"/>
                <a:satMod val="135000"/>
              </a:schemeClr>
              <a:prstClr val="white"/>
            </a:duotone>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1097625" y="3754092"/>
            <a:ext cx="182880" cy="18288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0864161" y="3394245"/>
            <a:ext cx="684674" cy="369332"/>
          </a:xfrm>
          <a:prstGeom prst="rect">
            <a:avLst/>
          </a:prstGeom>
          <a:noFill/>
        </p:spPr>
        <p:txBody>
          <a:bodyPr wrap="square" rtlCol="0">
            <a:spAutoFit/>
          </a:bodyPr>
          <a:lstStyle/>
          <a:p>
            <a:pPr algn="ctr"/>
            <a:r>
              <a:rPr lang="hr-HR" b="1" dirty="0">
                <a:solidFill>
                  <a:schemeClr val="tx1">
                    <a:lumMod val="65000"/>
                    <a:lumOff val="35000"/>
                  </a:schemeClr>
                </a:solidFill>
                <a:latin typeface="+mj-lt"/>
              </a:rPr>
              <a:t>STRIP</a:t>
            </a:r>
          </a:p>
        </p:txBody>
      </p:sp>
      <p:sp>
        <p:nvSpPr>
          <p:cNvPr id="28" name="Flowchart: Process 6">
            <a:extLst>
              <a:ext uri="{FF2B5EF4-FFF2-40B4-BE49-F238E27FC236}">
                <a16:creationId xmlns="" xmlns:a16="http://schemas.microsoft.com/office/drawing/2014/main" id="{E6131709-CAE5-4CD4-99B2-385924D89185}"/>
              </a:ext>
            </a:extLst>
          </p:cNvPr>
          <p:cNvSpPr/>
          <p:nvPr/>
        </p:nvSpPr>
        <p:spPr>
          <a:xfrm>
            <a:off x="4765431" y="5715000"/>
            <a:ext cx="3006969" cy="967154"/>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9" name="TextBox 8">
            <a:extLst>
              <a:ext uri="{FF2B5EF4-FFF2-40B4-BE49-F238E27FC236}">
                <a16:creationId xmlns="" xmlns:a16="http://schemas.microsoft.com/office/drawing/2014/main" id="{880C6500-1927-4ACC-8CDB-10A5FC5167BA}"/>
              </a:ext>
            </a:extLst>
          </p:cNvPr>
          <p:cNvSpPr txBox="1"/>
          <p:nvPr/>
        </p:nvSpPr>
        <p:spPr>
          <a:xfrm>
            <a:off x="561165" y="5534561"/>
            <a:ext cx="8030435" cy="1323439"/>
          </a:xfrm>
          <a:prstGeom prst="rect">
            <a:avLst/>
          </a:prstGeom>
          <a:noFill/>
        </p:spPr>
        <p:txBody>
          <a:bodyPr wrap="square" rtlCol="0">
            <a:spAutoFit/>
          </a:bodyPr>
          <a:lstStyle/>
          <a:p>
            <a:r>
              <a:rPr lang="hr-HR" sz="8000" b="1" dirty="0">
                <a:solidFill>
                  <a:schemeClr val="accent1">
                    <a:lumMod val="40000"/>
                    <a:lumOff val="60000"/>
                  </a:schemeClr>
                </a:solidFill>
                <a:latin typeface="+mj-lt"/>
              </a:rPr>
              <a:t>ČITANOST KNJIGA</a:t>
            </a:r>
          </a:p>
        </p:txBody>
      </p:sp>
      <p:sp>
        <p:nvSpPr>
          <p:cNvPr id="30" name="TextBox 22">
            <a:extLst>
              <a:ext uri="{FF2B5EF4-FFF2-40B4-BE49-F238E27FC236}">
                <a16:creationId xmlns="" xmlns:a16="http://schemas.microsoft.com/office/drawing/2014/main" id="{365039B5-D38D-4440-8662-71C1485CD7EA}"/>
              </a:ext>
            </a:extLst>
          </p:cNvPr>
          <p:cNvSpPr txBox="1"/>
          <p:nvPr/>
        </p:nvSpPr>
        <p:spPr>
          <a:xfrm>
            <a:off x="9940705" y="6366128"/>
            <a:ext cx="1846912" cy="400110"/>
          </a:xfrm>
          <a:prstGeom prst="rect">
            <a:avLst/>
          </a:prstGeom>
          <a:noFill/>
        </p:spPr>
        <p:txBody>
          <a:bodyPr wrap="square" rtlCol="0">
            <a:spAutoFit/>
          </a:bodyPr>
          <a:lstStyle/>
          <a:p>
            <a:pPr algn="r"/>
            <a:r>
              <a:rPr lang="hr-HR" sz="2000" dirty="0" smtClean="0">
                <a:solidFill>
                  <a:schemeClr val="tx1">
                    <a:lumMod val="50000"/>
                    <a:lumOff val="50000"/>
                  </a:schemeClr>
                </a:solidFill>
                <a:latin typeface="+mj-lt"/>
              </a:rPr>
              <a:t>N = 419 </a:t>
            </a:r>
            <a:r>
              <a:rPr lang="hr-HR" sz="2000" dirty="0">
                <a:solidFill>
                  <a:schemeClr val="tx1">
                    <a:lumMod val="50000"/>
                    <a:lumOff val="50000"/>
                  </a:schemeClr>
                </a:solidFill>
                <a:latin typeface="+mj-lt"/>
              </a:rPr>
              <a:t>(</a:t>
            </a:r>
            <a:r>
              <a:rPr lang="en-US" sz="2000" dirty="0" err="1">
                <a:solidFill>
                  <a:schemeClr val="tx1">
                    <a:lumMod val="50000"/>
                    <a:lumOff val="50000"/>
                  </a:schemeClr>
                </a:solidFill>
                <a:latin typeface="+mj-lt"/>
              </a:rPr>
              <a:t>čitači</a:t>
            </a:r>
            <a:r>
              <a:rPr lang="hr-HR" sz="2000" dirty="0">
                <a:solidFill>
                  <a:schemeClr val="tx1">
                    <a:lumMod val="50000"/>
                    <a:lumOff val="50000"/>
                  </a:schemeClr>
                </a:solidFill>
                <a:latin typeface="+mj-lt"/>
              </a:rPr>
              <a:t>)</a:t>
            </a:r>
          </a:p>
        </p:txBody>
      </p:sp>
      <p:pic>
        <p:nvPicPr>
          <p:cNvPr id="31" name="Picture 2" descr="Povezana slika">
            <a:extLst>
              <a:ext uri="{FF2B5EF4-FFF2-40B4-BE49-F238E27FC236}">
                <a16:creationId xmlns="" xmlns:a16="http://schemas.microsoft.com/office/drawing/2014/main" id="{864B389D-0F8E-4052-8A76-CBDD9C55F296}"/>
              </a:ext>
            </a:extLst>
          </p:cNvPr>
          <p:cNvPicPr>
            <a:picLocks noChangeAspect="1" noChangeArrowheads="1"/>
          </p:cNvPicPr>
          <p:nvPr/>
        </p:nvPicPr>
        <p:blipFill>
          <a:blip r:embed="rId9" cstate="email">
            <a:duotone>
              <a:schemeClr val="accent1">
                <a:shade val="45000"/>
                <a:satMod val="135000"/>
              </a:schemeClr>
              <a:prstClr val="white"/>
            </a:duotone>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a:ext>
            </a:extLst>
          </a:blip>
          <a:srcRect/>
          <a:stretch>
            <a:fillRect/>
          </a:stretch>
        </p:blipFill>
        <p:spPr bwMode="auto">
          <a:xfrm>
            <a:off x="9836041" y="3468615"/>
            <a:ext cx="548640" cy="54864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17">
            <a:extLst>
              <a:ext uri="{FF2B5EF4-FFF2-40B4-BE49-F238E27FC236}">
                <a16:creationId xmlns="" xmlns:a16="http://schemas.microsoft.com/office/drawing/2014/main" id="{00117BB3-75B0-402D-80E4-BA5869328E8B}"/>
              </a:ext>
            </a:extLst>
          </p:cNvPr>
          <p:cNvSpPr txBox="1"/>
          <p:nvPr/>
        </p:nvSpPr>
        <p:spPr>
          <a:xfrm>
            <a:off x="9223257" y="3864432"/>
            <a:ext cx="1774209" cy="646331"/>
          </a:xfrm>
          <a:prstGeom prst="rect">
            <a:avLst/>
          </a:prstGeom>
          <a:noFill/>
        </p:spPr>
        <p:txBody>
          <a:bodyPr wrap="square" rtlCol="0">
            <a:spAutoFit/>
          </a:bodyPr>
          <a:lstStyle/>
          <a:p>
            <a:pPr algn="ctr"/>
            <a:r>
              <a:rPr lang="en-US" sz="3600" b="1" dirty="0">
                <a:solidFill>
                  <a:schemeClr val="tx1">
                    <a:lumMod val="65000"/>
                    <a:lumOff val="35000"/>
                  </a:schemeClr>
                </a:solidFill>
                <a:latin typeface="+mj-lt"/>
              </a:rPr>
              <a:t>10</a:t>
            </a:r>
            <a:r>
              <a:rPr lang="hr-HR" sz="3600" b="1" dirty="0">
                <a:solidFill>
                  <a:schemeClr val="tx1">
                    <a:lumMod val="65000"/>
                    <a:lumOff val="35000"/>
                  </a:schemeClr>
                </a:solidFill>
                <a:latin typeface="+mj-lt"/>
              </a:rPr>
              <a:t>%</a:t>
            </a:r>
          </a:p>
        </p:txBody>
      </p:sp>
      <p:sp>
        <p:nvSpPr>
          <p:cNvPr id="33" name="TextBox 18">
            <a:extLst>
              <a:ext uri="{FF2B5EF4-FFF2-40B4-BE49-F238E27FC236}">
                <a16:creationId xmlns="" xmlns:a16="http://schemas.microsoft.com/office/drawing/2014/main" id="{9E04ADA7-1880-41C4-9CDE-62ABB52075CD}"/>
              </a:ext>
            </a:extLst>
          </p:cNvPr>
          <p:cNvSpPr txBox="1"/>
          <p:nvPr/>
        </p:nvSpPr>
        <p:spPr>
          <a:xfrm>
            <a:off x="9284672" y="3134538"/>
            <a:ext cx="1651379" cy="400110"/>
          </a:xfrm>
          <a:prstGeom prst="rect">
            <a:avLst/>
          </a:prstGeom>
          <a:noFill/>
        </p:spPr>
        <p:txBody>
          <a:bodyPr wrap="square" rtlCol="0">
            <a:spAutoFit/>
          </a:bodyPr>
          <a:lstStyle/>
          <a:p>
            <a:pPr algn="ctr"/>
            <a:r>
              <a:rPr lang="en-US" sz="2000" b="1" dirty="0">
                <a:solidFill>
                  <a:schemeClr val="tx1">
                    <a:lumMod val="65000"/>
                    <a:lumOff val="35000"/>
                  </a:schemeClr>
                </a:solidFill>
                <a:latin typeface="+mj-lt"/>
              </a:rPr>
              <a:t>UMJETNOST</a:t>
            </a:r>
            <a:endParaRPr lang="hr-HR" sz="2000" b="1" dirty="0">
              <a:solidFill>
                <a:schemeClr val="tx1">
                  <a:lumMod val="65000"/>
                  <a:lumOff val="35000"/>
                </a:schemeClr>
              </a:solidFill>
              <a:latin typeface="+mj-lt"/>
            </a:endParaRPr>
          </a:p>
        </p:txBody>
      </p:sp>
      <p:sp>
        <p:nvSpPr>
          <p:cNvPr id="34" name="TextBox 17">
            <a:extLst>
              <a:ext uri="{FF2B5EF4-FFF2-40B4-BE49-F238E27FC236}">
                <a16:creationId xmlns="" xmlns:a16="http://schemas.microsoft.com/office/drawing/2014/main" id="{3AAF0DF1-43D6-4B7A-AFDA-ED05817BA12E}"/>
              </a:ext>
            </a:extLst>
          </p:cNvPr>
          <p:cNvSpPr txBox="1"/>
          <p:nvPr/>
        </p:nvSpPr>
        <p:spPr>
          <a:xfrm>
            <a:off x="10351669" y="3864432"/>
            <a:ext cx="1774209" cy="646331"/>
          </a:xfrm>
          <a:prstGeom prst="rect">
            <a:avLst/>
          </a:prstGeom>
          <a:noFill/>
        </p:spPr>
        <p:txBody>
          <a:bodyPr wrap="square" rtlCol="0">
            <a:spAutoFit/>
          </a:bodyPr>
          <a:lstStyle/>
          <a:p>
            <a:pPr algn="ctr"/>
            <a:r>
              <a:rPr lang="en-US" sz="3600" b="1" dirty="0">
                <a:solidFill>
                  <a:schemeClr val="tx1">
                    <a:lumMod val="65000"/>
                    <a:lumOff val="35000"/>
                  </a:schemeClr>
                </a:solidFill>
                <a:latin typeface="+mj-lt"/>
              </a:rPr>
              <a:t>3</a:t>
            </a:r>
            <a:r>
              <a:rPr lang="hr-HR" sz="3600" b="1" dirty="0">
                <a:solidFill>
                  <a:schemeClr val="tx1">
                    <a:lumMod val="65000"/>
                    <a:lumOff val="35000"/>
                  </a:schemeClr>
                </a:solidFill>
                <a:latin typeface="+mj-lt"/>
              </a:rPr>
              <a:t>%</a:t>
            </a:r>
          </a:p>
        </p:txBody>
      </p:sp>
    </p:spTree>
    <p:extLst>
      <p:ext uri="{BB962C8B-B14F-4D97-AF65-F5344CB8AC3E}">
        <p14:creationId xmlns:p14="http://schemas.microsoft.com/office/powerpoint/2010/main" val="4221106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87784" y="3730792"/>
            <a:ext cx="4964572" cy="2554545"/>
          </a:xfrm>
          <a:prstGeom prst="rect">
            <a:avLst/>
          </a:prstGeom>
          <a:noFill/>
        </p:spPr>
        <p:txBody>
          <a:bodyPr wrap="square" rtlCol="0">
            <a:spAutoFit/>
          </a:bodyPr>
          <a:lstStyle/>
          <a:p>
            <a:pPr algn="ctr"/>
            <a:r>
              <a:rPr lang="hr-HR" sz="8000" b="1" dirty="0">
                <a:solidFill>
                  <a:schemeClr val="tx1">
                    <a:lumMod val="65000"/>
                    <a:lumOff val="35000"/>
                  </a:schemeClr>
                </a:solidFill>
                <a:latin typeface="+mj-lt"/>
              </a:rPr>
              <a:t>KUPOVINA KNJIGA</a:t>
            </a:r>
          </a:p>
        </p:txBody>
      </p:sp>
    </p:spTree>
    <p:extLst>
      <p:ext uri="{BB962C8B-B14F-4D97-AF65-F5344CB8AC3E}">
        <p14:creationId xmlns:p14="http://schemas.microsoft.com/office/powerpoint/2010/main" val="4207416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extLst>
              <p:ext uri="{D42A27DB-BD31-4B8C-83A1-F6EECF244321}">
                <p14:modId xmlns:p14="http://schemas.microsoft.com/office/powerpoint/2010/main" val="870239769"/>
              </p:ext>
            </p:extLst>
          </p:nvPr>
        </p:nvGraphicFramePr>
        <p:xfrm>
          <a:off x="1076631" y="1425000"/>
          <a:ext cx="10073149" cy="412446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21">
            <a:extLst>
              <a:ext uri="{FF2B5EF4-FFF2-40B4-BE49-F238E27FC236}">
                <a16:creationId xmlns="" xmlns:a16="http://schemas.microsoft.com/office/drawing/2014/main" id="{5690C6E9-97CC-46F9-8608-E4F0173F8680}"/>
              </a:ext>
            </a:extLst>
          </p:cNvPr>
          <p:cNvSpPr txBox="1"/>
          <p:nvPr/>
        </p:nvSpPr>
        <p:spPr>
          <a:xfrm>
            <a:off x="3434347" y="0"/>
            <a:ext cx="8030435" cy="1708160"/>
          </a:xfrm>
          <a:prstGeom prst="rect">
            <a:avLst/>
          </a:prstGeom>
          <a:noFill/>
        </p:spPr>
        <p:txBody>
          <a:bodyPr wrap="square" rtlCol="0">
            <a:spAutoFit/>
          </a:bodyPr>
          <a:lstStyle/>
          <a:p>
            <a:pPr algn="r"/>
            <a:r>
              <a:rPr lang="en-US" sz="8000" b="1" dirty="0">
                <a:solidFill>
                  <a:schemeClr val="tx1">
                    <a:lumMod val="65000"/>
                    <a:lumOff val="35000"/>
                  </a:schemeClr>
                </a:solidFill>
                <a:latin typeface="+mj-lt"/>
              </a:rPr>
              <a:t>KUPOVINA</a:t>
            </a:r>
            <a:r>
              <a:rPr lang="hr-HR" sz="8000" b="1" dirty="0">
                <a:solidFill>
                  <a:schemeClr val="tx1">
                    <a:lumMod val="65000"/>
                    <a:lumOff val="35000"/>
                  </a:schemeClr>
                </a:solidFill>
                <a:latin typeface="+mj-lt"/>
              </a:rPr>
              <a:t> KNJIGA</a:t>
            </a:r>
          </a:p>
          <a:p>
            <a:pPr algn="r"/>
            <a:r>
              <a:rPr lang="hr-HR" sz="2500" dirty="0">
                <a:solidFill>
                  <a:schemeClr val="tx1">
                    <a:lumMod val="65000"/>
                    <a:lumOff val="35000"/>
                  </a:schemeClr>
                </a:solidFill>
                <a:latin typeface="+mj-lt"/>
              </a:rPr>
              <a:t>(kupili barem jednu knjigu u posljednja 3 mjeseca)</a:t>
            </a:r>
          </a:p>
        </p:txBody>
      </p:sp>
      <p:sp>
        <p:nvSpPr>
          <p:cNvPr id="8" name="TextBox 22">
            <a:extLst>
              <a:ext uri="{FF2B5EF4-FFF2-40B4-BE49-F238E27FC236}">
                <a16:creationId xmlns="" xmlns:a16="http://schemas.microsoft.com/office/drawing/2014/main" id="{19BC3341-301E-42D6-BED0-07043EA92E0B}"/>
              </a:ext>
            </a:extLst>
          </p:cNvPr>
          <p:cNvSpPr txBox="1"/>
          <p:nvPr/>
        </p:nvSpPr>
        <p:spPr>
          <a:xfrm>
            <a:off x="3434347" y="5704921"/>
            <a:ext cx="8030435" cy="1015663"/>
          </a:xfrm>
          <a:prstGeom prst="rect">
            <a:avLst/>
          </a:prstGeom>
          <a:noFill/>
        </p:spPr>
        <p:txBody>
          <a:bodyPr wrap="square" rtlCol="0">
            <a:spAutoFit/>
          </a:bodyPr>
          <a:lstStyle/>
          <a:p>
            <a:pPr algn="r"/>
            <a:r>
              <a:rPr lang="en-US" sz="4000" b="1" dirty="0">
                <a:solidFill>
                  <a:schemeClr val="tx1">
                    <a:lumMod val="65000"/>
                    <a:lumOff val="35000"/>
                  </a:schemeClr>
                </a:solidFill>
                <a:latin typeface="+mj-lt"/>
              </a:rPr>
              <a:t>2</a:t>
            </a:r>
            <a:r>
              <a:rPr lang="hr-HR" sz="3000" b="1" dirty="0">
                <a:solidFill>
                  <a:schemeClr val="tx1">
                    <a:lumMod val="65000"/>
                    <a:lumOff val="35000"/>
                  </a:schemeClr>
                </a:solidFill>
                <a:latin typeface="+mj-lt"/>
              </a:rPr>
              <a:t> </a:t>
            </a:r>
            <a:r>
              <a:rPr lang="hr-HR" sz="2000" b="1" dirty="0">
                <a:solidFill>
                  <a:schemeClr val="tx1">
                    <a:lumMod val="65000"/>
                    <a:lumOff val="35000"/>
                  </a:schemeClr>
                </a:solidFill>
                <a:latin typeface="+mj-lt"/>
              </a:rPr>
              <a:t>= </a:t>
            </a:r>
            <a:r>
              <a:rPr lang="hr-HR" sz="2000" dirty="0">
                <a:solidFill>
                  <a:schemeClr val="tx1">
                    <a:lumMod val="65000"/>
                    <a:lumOff val="35000"/>
                  </a:schemeClr>
                </a:solidFill>
                <a:latin typeface="+mj-lt"/>
              </a:rPr>
              <a:t>srednja vrijednost (</a:t>
            </a:r>
            <a:r>
              <a:rPr lang="hr-HR" sz="2000" dirty="0" err="1">
                <a:solidFill>
                  <a:schemeClr val="tx1">
                    <a:lumMod val="65000"/>
                    <a:lumOff val="35000"/>
                  </a:schemeClr>
                </a:solidFill>
                <a:latin typeface="+mj-lt"/>
              </a:rPr>
              <a:t>median</a:t>
            </a:r>
            <a:r>
              <a:rPr lang="hr-HR" sz="2000" dirty="0">
                <a:solidFill>
                  <a:schemeClr val="tx1">
                    <a:lumMod val="65000"/>
                    <a:lumOff val="35000"/>
                  </a:schemeClr>
                </a:solidFill>
                <a:latin typeface="+mj-lt"/>
              </a:rPr>
              <a:t>) kupljenih knjiga</a:t>
            </a:r>
          </a:p>
          <a:p>
            <a:pPr algn="r"/>
            <a:r>
              <a:rPr lang="hr-HR" sz="2000" dirty="0" smtClean="0">
                <a:solidFill>
                  <a:schemeClr val="tx1">
                    <a:lumMod val="65000"/>
                    <a:lumOff val="35000"/>
                  </a:schemeClr>
                </a:solidFill>
                <a:latin typeface="+mj-lt"/>
              </a:rPr>
              <a:t>N = 238 </a:t>
            </a:r>
            <a:r>
              <a:rPr lang="hr-HR" sz="2000" dirty="0">
                <a:solidFill>
                  <a:schemeClr val="tx1">
                    <a:lumMod val="65000"/>
                    <a:lumOff val="35000"/>
                  </a:schemeClr>
                </a:solidFill>
                <a:latin typeface="+mj-lt"/>
              </a:rPr>
              <a:t>(oni koji su kupili barem jednu knjigu)</a:t>
            </a:r>
          </a:p>
        </p:txBody>
      </p:sp>
    </p:spTree>
    <p:extLst>
      <p:ext uri="{BB962C8B-B14F-4D97-AF65-F5344CB8AC3E}">
        <p14:creationId xmlns:p14="http://schemas.microsoft.com/office/powerpoint/2010/main" val="2796298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extLst>
              <p:ext uri="{D42A27DB-BD31-4B8C-83A1-F6EECF244321}">
                <p14:modId xmlns:p14="http://schemas.microsoft.com/office/powerpoint/2010/main" val="1611765511"/>
              </p:ext>
            </p:extLst>
          </p:nvPr>
        </p:nvGraphicFramePr>
        <p:xfrm>
          <a:off x="1032385" y="2083809"/>
          <a:ext cx="10102647" cy="4216354"/>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1061884" y="564385"/>
            <a:ext cx="10073148" cy="1077218"/>
          </a:xfrm>
          <a:prstGeom prst="rect">
            <a:avLst/>
          </a:prstGeom>
          <a:noFill/>
        </p:spPr>
        <p:txBody>
          <a:bodyPr wrap="square" rtlCol="0">
            <a:spAutoFit/>
          </a:bodyPr>
          <a:lstStyle/>
          <a:p>
            <a:pPr algn="ctr"/>
            <a:r>
              <a:rPr lang="pl-PL" sz="3200" dirty="0">
                <a:solidFill>
                  <a:schemeClr val="tx1">
                    <a:lumMod val="65000"/>
                    <a:lumOff val="35000"/>
                  </a:schemeClr>
                </a:solidFill>
                <a:latin typeface="+mj-lt"/>
              </a:rPr>
              <a:t>„</a:t>
            </a:r>
            <a:r>
              <a:rPr lang="en-US" sz="3200" dirty="0">
                <a:solidFill>
                  <a:schemeClr val="tx1">
                    <a:lumMod val="65000"/>
                    <a:lumOff val="35000"/>
                  </a:schemeClr>
                </a:solidFill>
                <a:latin typeface="+mj-lt"/>
              </a:rPr>
              <a:t>Ž</a:t>
            </a:r>
            <a:r>
              <a:rPr lang="pl-PL" sz="3200" dirty="0">
                <a:solidFill>
                  <a:schemeClr val="tx1">
                    <a:lumMod val="65000"/>
                    <a:lumOff val="35000"/>
                  </a:schemeClr>
                </a:solidFill>
                <a:latin typeface="+mj-lt"/>
              </a:rPr>
              <a:t>ena od 35 do 55 i to drastično iznad svih ostalih kategorija.”</a:t>
            </a:r>
            <a:endParaRPr lang="hr-HR" sz="3200" dirty="0">
              <a:solidFill>
                <a:schemeClr val="tx1">
                  <a:lumMod val="65000"/>
                  <a:lumOff val="35000"/>
                </a:schemeClr>
              </a:solidFill>
              <a:latin typeface="+mj-lt"/>
            </a:endParaRPr>
          </a:p>
        </p:txBody>
      </p:sp>
      <p:sp>
        <p:nvSpPr>
          <p:cNvPr id="9" name="Down Arrow 8"/>
          <p:cNvSpPr/>
          <p:nvPr/>
        </p:nvSpPr>
        <p:spPr>
          <a:xfrm flipV="1">
            <a:off x="5784171" y="3211585"/>
            <a:ext cx="716229" cy="446014"/>
          </a:xfrm>
          <a:prstGeom prst="downArrow">
            <a:avLst>
              <a:gd name="adj1" fmla="val 41666"/>
              <a:gd name="adj2" fmla="val 45455"/>
            </a:avLst>
          </a:prstGeom>
          <a:solidFill>
            <a:schemeClr val="bg1"/>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latin typeface="+mj-lt"/>
            </a:endParaRPr>
          </a:p>
        </p:txBody>
      </p:sp>
      <p:sp>
        <p:nvSpPr>
          <p:cNvPr id="10" name="Down Arrow 9"/>
          <p:cNvSpPr/>
          <p:nvPr/>
        </p:nvSpPr>
        <p:spPr>
          <a:xfrm flipV="1">
            <a:off x="6866988" y="3558427"/>
            <a:ext cx="716229" cy="446014"/>
          </a:xfrm>
          <a:prstGeom prst="downArrow">
            <a:avLst>
              <a:gd name="adj1" fmla="val 41666"/>
              <a:gd name="adj2" fmla="val 45455"/>
            </a:avLst>
          </a:prstGeom>
          <a:solidFill>
            <a:schemeClr val="bg1"/>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latin typeface="+mj-lt"/>
            </a:endParaRPr>
          </a:p>
        </p:txBody>
      </p:sp>
      <p:sp>
        <p:nvSpPr>
          <p:cNvPr id="11" name="Down Arrow 10"/>
          <p:cNvSpPr/>
          <p:nvPr/>
        </p:nvSpPr>
        <p:spPr>
          <a:xfrm flipV="1">
            <a:off x="1490947" y="3681604"/>
            <a:ext cx="716229" cy="446014"/>
          </a:xfrm>
          <a:prstGeom prst="downArrow">
            <a:avLst>
              <a:gd name="adj1" fmla="val 41666"/>
              <a:gd name="adj2" fmla="val 45455"/>
            </a:avLst>
          </a:prstGeom>
          <a:solidFill>
            <a:schemeClr val="bg1"/>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latin typeface="+mj-lt"/>
            </a:endParaRPr>
          </a:p>
        </p:txBody>
      </p:sp>
      <p:sp>
        <p:nvSpPr>
          <p:cNvPr id="8" name="TextBox 22">
            <a:extLst>
              <a:ext uri="{FF2B5EF4-FFF2-40B4-BE49-F238E27FC236}">
                <a16:creationId xmlns="" xmlns:a16="http://schemas.microsoft.com/office/drawing/2014/main" id="{B0B10CF2-5BF8-4244-97DC-62C47611BF5F}"/>
              </a:ext>
            </a:extLst>
          </p:cNvPr>
          <p:cNvSpPr txBox="1"/>
          <p:nvPr/>
        </p:nvSpPr>
        <p:spPr>
          <a:xfrm>
            <a:off x="9940705" y="6366128"/>
            <a:ext cx="1846912" cy="400110"/>
          </a:xfrm>
          <a:prstGeom prst="rect">
            <a:avLst/>
          </a:prstGeom>
          <a:noFill/>
        </p:spPr>
        <p:txBody>
          <a:bodyPr wrap="square" rtlCol="0">
            <a:spAutoFit/>
          </a:bodyPr>
          <a:lstStyle/>
          <a:p>
            <a:pPr algn="r"/>
            <a:r>
              <a:rPr lang="hr-HR" sz="2000" dirty="0" smtClean="0">
                <a:solidFill>
                  <a:schemeClr val="tx1">
                    <a:lumMod val="50000"/>
                    <a:lumOff val="50000"/>
                  </a:schemeClr>
                </a:solidFill>
                <a:latin typeface="+mj-lt"/>
              </a:rPr>
              <a:t>N = </a:t>
            </a:r>
            <a:r>
              <a:rPr lang="en-US" sz="2000" dirty="0" smtClean="0">
                <a:solidFill>
                  <a:schemeClr val="tx1">
                    <a:lumMod val="50000"/>
                    <a:lumOff val="50000"/>
                  </a:schemeClr>
                </a:solidFill>
                <a:latin typeface="+mj-lt"/>
              </a:rPr>
              <a:t>238</a:t>
            </a:r>
            <a:r>
              <a:rPr lang="hr-HR" sz="2000" dirty="0" smtClean="0">
                <a:solidFill>
                  <a:schemeClr val="tx1">
                    <a:lumMod val="50000"/>
                    <a:lumOff val="50000"/>
                  </a:schemeClr>
                </a:solidFill>
                <a:latin typeface="+mj-lt"/>
              </a:rPr>
              <a:t> </a:t>
            </a:r>
            <a:r>
              <a:rPr lang="hr-HR" sz="2000" dirty="0">
                <a:solidFill>
                  <a:schemeClr val="tx1">
                    <a:lumMod val="50000"/>
                    <a:lumOff val="50000"/>
                  </a:schemeClr>
                </a:solidFill>
                <a:latin typeface="+mj-lt"/>
              </a:rPr>
              <a:t>(</a:t>
            </a:r>
            <a:r>
              <a:rPr lang="en-US" sz="2000" dirty="0">
                <a:solidFill>
                  <a:schemeClr val="tx1">
                    <a:lumMod val="50000"/>
                    <a:lumOff val="50000"/>
                  </a:schemeClr>
                </a:solidFill>
                <a:latin typeface="+mj-lt"/>
              </a:rPr>
              <a:t>KUPCI</a:t>
            </a:r>
            <a:r>
              <a:rPr lang="hr-HR" sz="2000" dirty="0">
                <a:solidFill>
                  <a:schemeClr val="tx1">
                    <a:lumMod val="50000"/>
                    <a:lumOff val="50000"/>
                  </a:schemeClr>
                </a:solidFill>
                <a:latin typeface="+mj-lt"/>
              </a:rPr>
              <a:t>)</a:t>
            </a:r>
          </a:p>
        </p:txBody>
      </p:sp>
    </p:spTree>
    <p:extLst>
      <p:ext uri="{BB962C8B-B14F-4D97-AF65-F5344CB8AC3E}">
        <p14:creationId xmlns:p14="http://schemas.microsoft.com/office/powerpoint/2010/main" val="464770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extLst>
              <p:ext uri="{D42A27DB-BD31-4B8C-83A1-F6EECF244321}">
                <p14:modId xmlns:p14="http://schemas.microsoft.com/office/powerpoint/2010/main" val="1777943574"/>
              </p:ext>
            </p:extLst>
          </p:nvPr>
        </p:nvGraphicFramePr>
        <p:xfrm>
          <a:off x="1061884" y="2083808"/>
          <a:ext cx="10073148" cy="4479223"/>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1319752" y="416901"/>
            <a:ext cx="9662475" cy="1077218"/>
          </a:xfrm>
          <a:prstGeom prst="rect">
            <a:avLst/>
          </a:prstGeom>
          <a:noFill/>
        </p:spPr>
        <p:txBody>
          <a:bodyPr wrap="square" rtlCol="0">
            <a:spAutoFit/>
          </a:bodyPr>
          <a:lstStyle/>
          <a:p>
            <a:pPr algn="ctr"/>
            <a:r>
              <a:rPr lang="pl-PL" sz="3200" dirty="0">
                <a:solidFill>
                  <a:schemeClr val="tx1">
                    <a:lumMod val="65000"/>
                    <a:lumOff val="35000"/>
                  </a:schemeClr>
                </a:solidFill>
                <a:latin typeface="+mj-lt"/>
              </a:rPr>
              <a:t>„Uzmemo li od Trga bana Jelačića do Osijeka, jedina ozbiljna </a:t>
            </a:r>
            <a:r>
              <a:rPr lang="pl-PL" sz="3200" dirty="0" smtClean="0">
                <a:solidFill>
                  <a:schemeClr val="tx1">
                    <a:lumMod val="65000"/>
                    <a:lumOff val="35000"/>
                  </a:schemeClr>
                </a:solidFill>
                <a:latin typeface="+mj-lt"/>
              </a:rPr>
              <a:t>knjižara </a:t>
            </a:r>
            <a:r>
              <a:rPr lang="pl-PL" sz="3200" dirty="0">
                <a:solidFill>
                  <a:schemeClr val="tx1">
                    <a:lumMod val="65000"/>
                    <a:lumOff val="35000"/>
                  </a:schemeClr>
                </a:solidFill>
                <a:latin typeface="+mj-lt"/>
              </a:rPr>
              <a:t>je na Kvatriću.”</a:t>
            </a:r>
            <a:endParaRPr lang="hr-HR" sz="3200" dirty="0">
              <a:solidFill>
                <a:schemeClr val="tx1">
                  <a:lumMod val="65000"/>
                  <a:lumOff val="35000"/>
                </a:schemeClr>
              </a:solidFill>
              <a:latin typeface="+mj-lt"/>
            </a:endParaRPr>
          </a:p>
        </p:txBody>
      </p:sp>
      <p:sp>
        <p:nvSpPr>
          <p:cNvPr id="5" name="Down Arrow 4"/>
          <p:cNvSpPr/>
          <p:nvPr/>
        </p:nvSpPr>
        <p:spPr>
          <a:xfrm flipV="1">
            <a:off x="1664364" y="2943572"/>
            <a:ext cx="943894" cy="470019"/>
          </a:xfrm>
          <a:prstGeom prst="downArrow">
            <a:avLst>
              <a:gd name="adj1" fmla="val 41666"/>
              <a:gd name="adj2" fmla="val 45455"/>
            </a:avLst>
          </a:prstGeom>
          <a:solidFill>
            <a:schemeClr val="bg1"/>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TextBox 22">
            <a:extLst>
              <a:ext uri="{FF2B5EF4-FFF2-40B4-BE49-F238E27FC236}">
                <a16:creationId xmlns="" xmlns:a16="http://schemas.microsoft.com/office/drawing/2014/main" id="{6148E029-3ED4-44F3-B155-F8593C3E0F19}"/>
              </a:ext>
            </a:extLst>
          </p:cNvPr>
          <p:cNvSpPr txBox="1"/>
          <p:nvPr/>
        </p:nvSpPr>
        <p:spPr>
          <a:xfrm>
            <a:off x="9940705" y="6366128"/>
            <a:ext cx="1846912" cy="400110"/>
          </a:xfrm>
          <a:prstGeom prst="rect">
            <a:avLst/>
          </a:prstGeom>
          <a:noFill/>
        </p:spPr>
        <p:txBody>
          <a:bodyPr wrap="square" rtlCol="0">
            <a:spAutoFit/>
          </a:bodyPr>
          <a:lstStyle/>
          <a:p>
            <a:pPr algn="r"/>
            <a:r>
              <a:rPr lang="hr-HR" sz="2000" dirty="0" smtClean="0">
                <a:solidFill>
                  <a:schemeClr val="tx1">
                    <a:lumMod val="50000"/>
                    <a:lumOff val="50000"/>
                  </a:schemeClr>
                </a:solidFill>
                <a:latin typeface="+mj-lt"/>
              </a:rPr>
              <a:t>N = </a:t>
            </a:r>
            <a:r>
              <a:rPr lang="en-US" sz="2000" dirty="0" smtClean="0">
                <a:solidFill>
                  <a:schemeClr val="tx1">
                    <a:lumMod val="50000"/>
                    <a:lumOff val="50000"/>
                  </a:schemeClr>
                </a:solidFill>
                <a:latin typeface="+mj-lt"/>
              </a:rPr>
              <a:t>238</a:t>
            </a:r>
            <a:r>
              <a:rPr lang="hr-HR" sz="2000" dirty="0" smtClean="0">
                <a:solidFill>
                  <a:schemeClr val="tx1">
                    <a:lumMod val="50000"/>
                    <a:lumOff val="50000"/>
                  </a:schemeClr>
                </a:solidFill>
                <a:latin typeface="+mj-lt"/>
              </a:rPr>
              <a:t> </a:t>
            </a:r>
            <a:r>
              <a:rPr lang="hr-HR" sz="2000" dirty="0">
                <a:solidFill>
                  <a:schemeClr val="tx1">
                    <a:lumMod val="50000"/>
                    <a:lumOff val="50000"/>
                  </a:schemeClr>
                </a:solidFill>
                <a:latin typeface="+mj-lt"/>
              </a:rPr>
              <a:t>(</a:t>
            </a:r>
            <a:r>
              <a:rPr lang="en-US" sz="2000" dirty="0">
                <a:solidFill>
                  <a:schemeClr val="tx1">
                    <a:lumMod val="50000"/>
                    <a:lumOff val="50000"/>
                  </a:schemeClr>
                </a:solidFill>
                <a:latin typeface="+mj-lt"/>
              </a:rPr>
              <a:t>KUPCI</a:t>
            </a:r>
            <a:r>
              <a:rPr lang="hr-HR" sz="2000" dirty="0">
                <a:solidFill>
                  <a:schemeClr val="tx1">
                    <a:lumMod val="50000"/>
                    <a:lumOff val="50000"/>
                  </a:schemeClr>
                </a:solidFill>
                <a:latin typeface="+mj-lt"/>
              </a:rPr>
              <a:t>)</a:t>
            </a:r>
          </a:p>
        </p:txBody>
      </p:sp>
    </p:spTree>
    <p:extLst>
      <p:ext uri="{BB962C8B-B14F-4D97-AF65-F5344CB8AC3E}">
        <p14:creationId xmlns:p14="http://schemas.microsoft.com/office/powerpoint/2010/main" val="1102463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11229"/>
            <a:ext cx="12216410" cy="6880457"/>
            <a:chOff x="0" y="-15766"/>
            <a:chExt cx="12216410" cy="6880457"/>
          </a:xfrm>
        </p:grpSpPr>
        <p:pic>
          <p:nvPicPr>
            <p:cNvPr id="9" name="Picture 8"/>
            <p:cNvPicPr>
              <a:picLocks noChangeAspect="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71080" y="0"/>
              <a:ext cx="11607790" cy="6864691"/>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5766"/>
              <a:ext cx="12216410" cy="6873766"/>
            </a:xfrm>
            <a:prstGeom prst="rect">
              <a:avLst/>
            </a:prstGeom>
          </p:spPr>
        </p:pic>
      </p:grpSp>
      <p:graphicFrame>
        <p:nvGraphicFramePr>
          <p:cNvPr id="18" name="Chart 17"/>
          <p:cNvGraphicFramePr/>
          <p:nvPr>
            <p:extLst>
              <p:ext uri="{D42A27DB-BD31-4B8C-83A1-F6EECF244321}">
                <p14:modId xmlns:p14="http://schemas.microsoft.com/office/powerpoint/2010/main" val="2697216606"/>
              </p:ext>
            </p:extLst>
          </p:nvPr>
        </p:nvGraphicFramePr>
        <p:xfrm>
          <a:off x="5013434" y="2650534"/>
          <a:ext cx="6700346" cy="3213124"/>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21"/>
          <p:cNvSpPr txBox="1"/>
          <p:nvPr/>
        </p:nvSpPr>
        <p:spPr>
          <a:xfrm>
            <a:off x="3462627" y="0"/>
            <a:ext cx="8030435" cy="1708160"/>
          </a:xfrm>
          <a:prstGeom prst="rect">
            <a:avLst/>
          </a:prstGeom>
          <a:noFill/>
        </p:spPr>
        <p:txBody>
          <a:bodyPr wrap="square" rtlCol="0">
            <a:spAutoFit/>
          </a:bodyPr>
          <a:lstStyle/>
          <a:p>
            <a:pPr algn="r"/>
            <a:r>
              <a:rPr lang="hr-HR" sz="8000" b="1" dirty="0">
                <a:solidFill>
                  <a:schemeClr val="tx1">
                    <a:lumMod val="65000"/>
                    <a:lumOff val="35000"/>
                  </a:schemeClr>
                </a:solidFill>
                <a:latin typeface="+mj-lt"/>
              </a:rPr>
              <a:t>ČITANOST KNJIGA</a:t>
            </a:r>
          </a:p>
          <a:p>
            <a:pPr algn="r"/>
            <a:r>
              <a:rPr lang="hr-HR" sz="2500" dirty="0">
                <a:solidFill>
                  <a:schemeClr val="tx1">
                    <a:lumMod val="65000"/>
                    <a:lumOff val="35000"/>
                  </a:schemeClr>
                </a:solidFill>
                <a:latin typeface="+mj-lt"/>
              </a:rPr>
              <a:t>(pročitali barem jednu knjigu u posljednih godinu dana)</a:t>
            </a:r>
          </a:p>
        </p:txBody>
      </p:sp>
      <p:sp>
        <p:nvSpPr>
          <p:cNvPr id="23" name="TextBox 22"/>
          <p:cNvSpPr txBox="1"/>
          <p:nvPr/>
        </p:nvSpPr>
        <p:spPr>
          <a:xfrm>
            <a:off x="3462627" y="5704921"/>
            <a:ext cx="8030435" cy="1015663"/>
          </a:xfrm>
          <a:prstGeom prst="rect">
            <a:avLst/>
          </a:prstGeom>
          <a:noFill/>
        </p:spPr>
        <p:txBody>
          <a:bodyPr wrap="square" rtlCol="0">
            <a:spAutoFit/>
          </a:bodyPr>
          <a:lstStyle/>
          <a:p>
            <a:pPr algn="r"/>
            <a:r>
              <a:rPr lang="hr-HR" sz="4000" b="1" dirty="0">
                <a:solidFill>
                  <a:schemeClr val="tx1">
                    <a:lumMod val="65000"/>
                    <a:lumOff val="35000"/>
                  </a:schemeClr>
                </a:solidFill>
                <a:latin typeface="+mj-lt"/>
              </a:rPr>
              <a:t>4</a:t>
            </a:r>
            <a:r>
              <a:rPr lang="hr-HR" sz="3000" b="1" dirty="0">
                <a:solidFill>
                  <a:schemeClr val="tx1">
                    <a:lumMod val="65000"/>
                    <a:lumOff val="35000"/>
                  </a:schemeClr>
                </a:solidFill>
                <a:latin typeface="+mj-lt"/>
              </a:rPr>
              <a:t> </a:t>
            </a:r>
            <a:r>
              <a:rPr lang="hr-HR" sz="2000" b="1" dirty="0">
                <a:solidFill>
                  <a:schemeClr val="tx1">
                    <a:lumMod val="65000"/>
                    <a:lumOff val="35000"/>
                  </a:schemeClr>
                </a:solidFill>
                <a:latin typeface="+mj-lt"/>
              </a:rPr>
              <a:t>= </a:t>
            </a:r>
            <a:r>
              <a:rPr lang="hr-HR" sz="2000" dirty="0">
                <a:solidFill>
                  <a:schemeClr val="tx1">
                    <a:lumMod val="65000"/>
                    <a:lumOff val="35000"/>
                  </a:schemeClr>
                </a:solidFill>
                <a:latin typeface="+mj-lt"/>
              </a:rPr>
              <a:t>srednja vrijednost (</a:t>
            </a:r>
            <a:r>
              <a:rPr lang="hr-HR" sz="2000" dirty="0" err="1">
                <a:solidFill>
                  <a:schemeClr val="tx1">
                    <a:lumMod val="65000"/>
                    <a:lumOff val="35000"/>
                  </a:schemeClr>
                </a:solidFill>
                <a:latin typeface="+mj-lt"/>
              </a:rPr>
              <a:t>median</a:t>
            </a:r>
            <a:r>
              <a:rPr lang="hr-HR" sz="2000" dirty="0">
                <a:solidFill>
                  <a:schemeClr val="tx1">
                    <a:lumMod val="65000"/>
                    <a:lumOff val="35000"/>
                  </a:schemeClr>
                </a:solidFill>
                <a:latin typeface="+mj-lt"/>
              </a:rPr>
              <a:t>) pročitanih knjiga</a:t>
            </a:r>
          </a:p>
          <a:p>
            <a:pPr algn="r"/>
            <a:r>
              <a:rPr lang="hr-HR" sz="2000" dirty="0" smtClean="0">
                <a:solidFill>
                  <a:schemeClr val="tx1">
                    <a:lumMod val="65000"/>
                    <a:lumOff val="35000"/>
                  </a:schemeClr>
                </a:solidFill>
                <a:latin typeface="+mj-lt"/>
              </a:rPr>
              <a:t>N = 419 </a:t>
            </a:r>
            <a:r>
              <a:rPr lang="hr-HR" sz="2000" dirty="0">
                <a:solidFill>
                  <a:schemeClr val="tx1">
                    <a:lumMod val="65000"/>
                    <a:lumOff val="35000"/>
                  </a:schemeClr>
                </a:solidFill>
                <a:latin typeface="+mj-lt"/>
              </a:rPr>
              <a:t>(oni koji su pročitali barem jednu knjigu)</a:t>
            </a:r>
          </a:p>
        </p:txBody>
      </p:sp>
    </p:spTree>
    <p:extLst>
      <p:ext uri="{BB962C8B-B14F-4D97-AF65-F5344CB8AC3E}">
        <p14:creationId xmlns:p14="http://schemas.microsoft.com/office/powerpoint/2010/main" val="2987027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extLst>
              <p:ext uri="{D42A27DB-BD31-4B8C-83A1-F6EECF244321}">
                <p14:modId xmlns:p14="http://schemas.microsoft.com/office/powerpoint/2010/main" val="3934353740"/>
              </p:ext>
            </p:extLst>
          </p:nvPr>
        </p:nvGraphicFramePr>
        <p:xfrm>
          <a:off x="1032385" y="1788841"/>
          <a:ext cx="10102647" cy="4216354"/>
        </p:xfrm>
        <a:graphic>
          <a:graphicData uri="http://schemas.openxmlformats.org/drawingml/2006/chart">
            <c:chart xmlns:c="http://schemas.openxmlformats.org/drawingml/2006/chart" xmlns:r="http://schemas.openxmlformats.org/officeDocument/2006/relationships" r:id="rId3"/>
          </a:graphicData>
        </a:graphic>
      </p:graphicFrame>
      <p:sp>
        <p:nvSpPr>
          <p:cNvPr id="7" name="Down Arrow 6"/>
          <p:cNvSpPr/>
          <p:nvPr/>
        </p:nvSpPr>
        <p:spPr>
          <a:xfrm flipV="1">
            <a:off x="7610168" y="4866966"/>
            <a:ext cx="943894" cy="470019"/>
          </a:xfrm>
          <a:prstGeom prst="downArrow">
            <a:avLst>
              <a:gd name="adj1" fmla="val 41666"/>
              <a:gd name="adj2" fmla="val 45455"/>
            </a:avLst>
          </a:prstGeom>
          <a:solidFill>
            <a:schemeClr val="bg1"/>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TextBox 14"/>
          <p:cNvSpPr txBox="1"/>
          <p:nvPr/>
        </p:nvSpPr>
        <p:spPr>
          <a:xfrm>
            <a:off x="1206631" y="564385"/>
            <a:ext cx="9587060" cy="1077218"/>
          </a:xfrm>
          <a:prstGeom prst="rect">
            <a:avLst/>
          </a:prstGeom>
          <a:noFill/>
        </p:spPr>
        <p:txBody>
          <a:bodyPr wrap="square" rtlCol="0">
            <a:spAutoFit/>
          </a:bodyPr>
          <a:lstStyle/>
          <a:p>
            <a:pPr algn="ctr"/>
            <a:r>
              <a:rPr lang="pl-PL" sz="3200" dirty="0">
                <a:solidFill>
                  <a:schemeClr val="tx1">
                    <a:lumMod val="65000"/>
                    <a:lumOff val="35000"/>
                  </a:schemeClr>
                </a:solidFill>
                <a:latin typeface="+mj-lt"/>
              </a:rPr>
              <a:t>„Ja mogu iskustveno reći da je </a:t>
            </a:r>
            <a:r>
              <a:rPr lang="pl-PL" sz="3200" dirty="0" smtClean="0">
                <a:solidFill>
                  <a:schemeClr val="tx1">
                    <a:lumMod val="65000"/>
                    <a:lumOff val="35000"/>
                  </a:schemeClr>
                </a:solidFill>
                <a:latin typeface="+mj-lt"/>
              </a:rPr>
              <a:t>budžet velika </a:t>
            </a:r>
            <a:r>
              <a:rPr lang="pl-PL" sz="3200" dirty="0">
                <a:solidFill>
                  <a:schemeClr val="tx1">
                    <a:lumMod val="65000"/>
                    <a:lumOff val="35000"/>
                  </a:schemeClr>
                </a:solidFill>
                <a:latin typeface="+mj-lt"/>
              </a:rPr>
              <a:t>prepreka. Volim imati knjigu, ali si je ne mogu uvijek </a:t>
            </a:r>
            <a:r>
              <a:rPr lang="pl-PL" sz="3200" dirty="0" smtClean="0">
                <a:solidFill>
                  <a:schemeClr val="tx1">
                    <a:lumMod val="65000"/>
                    <a:lumOff val="35000"/>
                  </a:schemeClr>
                </a:solidFill>
                <a:latin typeface="+mj-lt"/>
              </a:rPr>
              <a:t>priuštiti.”</a:t>
            </a:r>
            <a:endParaRPr lang="hr-HR" sz="3200" dirty="0">
              <a:solidFill>
                <a:schemeClr val="tx1">
                  <a:lumMod val="65000"/>
                  <a:lumOff val="35000"/>
                </a:schemeClr>
              </a:solidFill>
              <a:latin typeface="+mj-lt"/>
            </a:endParaRPr>
          </a:p>
        </p:txBody>
      </p:sp>
      <p:sp>
        <p:nvSpPr>
          <p:cNvPr id="10" name="Down Arrow 9"/>
          <p:cNvSpPr/>
          <p:nvPr/>
        </p:nvSpPr>
        <p:spPr>
          <a:xfrm flipV="1">
            <a:off x="9547123" y="4866965"/>
            <a:ext cx="943894" cy="470019"/>
          </a:xfrm>
          <a:prstGeom prst="downArrow">
            <a:avLst>
              <a:gd name="adj1" fmla="val 41666"/>
              <a:gd name="adj2" fmla="val 45455"/>
            </a:avLst>
          </a:prstGeom>
          <a:solidFill>
            <a:schemeClr val="bg1"/>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TextBox 22">
            <a:extLst>
              <a:ext uri="{FF2B5EF4-FFF2-40B4-BE49-F238E27FC236}">
                <a16:creationId xmlns="" xmlns:a16="http://schemas.microsoft.com/office/drawing/2014/main" id="{E9E2F049-CB3E-4443-8B35-904F0656ED95}"/>
              </a:ext>
            </a:extLst>
          </p:cNvPr>
          <p:cNvSpPr txBox="1"/>
          <p:nvPr/>
        </p:nvSpPr>
        <p:spPr>
          <a:xfrm>
            <a:off x="9940705" y="6366128"/>
            <a:ext cx="1846912" cy="400110"/>
          </a:xfrm>
          <a:prstGeom prst="rect">
            <a:avLst/>
          </a:prstGeom>
          <a:noFill/>
        </p:spPr>
        <p:txBody>
          <a:bodyPr wrap="square" rtlCol="0">
            <a:spAutoFit/>
          </a:bodyPr>
          <a:lstStyle/>
          <a:p>
            <a:pPr algn="r"/>
            <a:r>
              <a:rPr lang="hr-HR" sz="2000" dirty="0" smtClean="0">
                <a:solidFill>
                  <a:schemeClr val="tx1">
                    <a:lumMod val="50000"/>
                    <a:lumOff val="50000"/>
                  </a:schemeClr>
                </a:solidFill>
                <a:latin typeface="+mj-lt"/>
              </a:rPr>
              <a:t>N = </a:t>
            </a:r>
            <a:r>
              <a:rPr lang="en-US" sz="2000" dirty="0" smtClean="0">
                <a:solidFill>
                  <a:schemeClr val="tx1">
                    <a:lumMod val="50000"/>
                    <a:lumOff val="50000"/>
                  </a:schemeClr>
                </a:solidFill>
                <a:latin typeface="+mj-lt"/>
              </a:rPr>
              <a:t>238</a:t>
            </a:r>
            <a:r>
              <a:rPr lang="hr-HR" sz="2000" dirty="0" smtClean="0">
                <a:solidFill>
                  <a:schemeClr val="tx1">
                    <a:lumMod val="50000"/>
                    <a:lumOff val="50000"/>
                  </a:schemeClr>
                </a:solidFill>
                <a:latin typeface="+mj-lt"/>
              </a:rPr>
              <a:t> </a:t>
            </a:r>
            <a:r>
              <a:rPr lang="hr-HR" sz="2000" dirty="0">
                <a:solidFill>
                  <a:schemeClr val="tx1">
                    <a:lumMod val="50000"/>
                    <a:lumOff val="50000"/>
                  </a:schemeClr>
                </a:solidFill>
                <a:latin typeface="+mj-lt"/>
              </a:rPr>
              <a:t>(</a:t>
            </a:r>
            <a:r>
              <a:rPr lang="en-US" sz="2000" dirty="0">
                <a:solidFill>
                  <a:schemeClr val="tx1">
                    <a:lumMod val="50000"/>
                    <a:lumOff val="50000"/>
                  </a:schemeClr>
                </a:solidFill>
                <a:latin typeface="+mj-lt"/>
              </a:rPr>
              <a:t>KUPCI</a:t>
            </a:r>
            <a:r>
              <a:rPr lang="hr-HR" sz="2000" dirty="0">
                <a:solidFill>
                  <a:schemeClr val="tx1">
                    <a:lumMod val="50000"/>
                    <a:lumOff val="50000"/>
                  </a:schemeClr>
                </a:solidFill>
                <a:latin typeface="+mj-lt"/>
              </a:rPr>
              <a:t>)</a:t>
            </a:r>
          </a:p>
        </p:txBody>
      </p:sp>
    </p:spTree>
    <p:extLst>
      <p:ext uri="{BB962C8B-B14F-4D97-AF65-F5344CB8AC3E}">
        <p14:creationId xmlns:p14="http://schemas.microsoft.com/office/powerpoint/2010/main" val="255171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ocess 6"/>
          <p:cNvSpPr/>
          <p:nvPr/>
        </p:nvSpPr>
        <p:spPr>
          <a:xfrm>
            <a:off x="4765431" y="5715000"/>
            <a:ext cx="3006969" cy="967154"/>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TextBox 8"/>
          <p:cNvSpPr txBox="1"/>
          <p:nvPr/>
        </p:nvSpPr>
        <p:spPr>
          <a:xfrm>
            <a:off x="561165" y="5534561"/>
            <a:ext cx="10925343" cy="1323439"/>
          </a:xfrm>
          <a:prstGeom prst="rect">
            <a:avLst/>
          </a:prstGeom>
          <a:noFill/>
        </p:spPr>
        <p:txBody>
          <a:bodyPr wrap="square" rtlCol="0">
            <a:spAutoFit/>
          </a:bodyPr>
          <a:lstStyle/>
          <a:p>
            <a:r>
              <a:rPr lang="hr-HR" sz="8000" b="1" dirty="0">
                <a:solidFill>
                  <a:schemeClr val="accent1">
                    <a:lumMod val="40000"/>
                    <a:lumOff val="60000"/>
                  </a:schemeClr>
                </a:solidFill>
                <a:latin typeface="+mj-lt"/>
              </a:rPr>
              <a:t>Zašto se kupuju knjige?</a:t>
            </a:r>
          </a:p>
        </p:txBody>
      </p:sp>
      <p:sp>
        <p:nvSpPr>
          <p:cNvPr id="2" name="TekstniOkvir 1">
            <a:extLst>
              <a:ext uri="{FF2B5EF4-FFF2-40B4-BE49-F238E27FC236}">
                <a16:creationId xmlns="" xmlns:a16="http://schemas.microsoft.com/office/drawing/2014/main" id="{4E15ED22-64E4-4651-92A1-E7942FC03038}"/>
              </a:ext>
            </a:extLst>
          </p:cNvPr>
          <p:cNvSpPr txBox="1"/>
          <p:nvPr/>
        </p:nvSpPr>
        <p:spPr>
          <a:xfrm>
            <a:off x="1321834" y="363915"/>
            <a:ext cx="9736691" cy="5478423"/>
          </a:xfrm>
          <a:prstGeom prst="rect">
            <a:avLst/>
          </a:prstGeom>
          <a:noFill/>
        </p:spPr>
        <p:txBody>
          <a:bodyPr wrap="square" rtlCol="0">
            <a:spAutoFit/>
          </a:bodyPr>
          <a:lstStyle/>
          <a:p>
            <a:pPr algn="ctr"/>
            <a:r>
              <a:rPr lang="hr-HR" sz="4000" b="1" dirty="0">
                <a:solidFill>
                  <a:schemeClr val="tx1">
                    <a:lumMod val="65000"/>
                    <a:lumOff val="35000"/>
                  </a:schemeClr>
                </a:solidFill>
                <a:latin typeface="+mj-lt"/>
              </a:rPr>
              <a:t>KNJIGA JE STATUSNI SIMBOL</a:t>
            </a:r>
          </a:p>
          <a:p>
            <a:pPr algn="ctr"/>
            <a:r>
              <a:rPr lang="hr-HR" sz="3000" dirty="0" smtClean="0">
                <a:solidFill>
                  <a:schemeClr val="tx1">
                    <a:lumMod val="65000"/>
                    <a:lumOff val="35000"/>
                  </a:schemeClr>
                </a:solidFill>
                <a:latin typeface="+mj-lt"/>
              </a:rPr>
              <a:t>„Ja </a:t>
            </a:r>
            <a:r>
              <a:rPr lang="hr-HR" sz="3000" dirty="0">
                <a:solidFill>
                  <a:schemeClr val="tx1">
                    <a:lumMod val="65000"/>
                    <a:lumOff val="35000"/>
                  </a:schemeClr>
                </a:solidFill>
                <a:latin typeface="+mj-lt"/>
              </a:rPr>
              <a:t>imam prijatelje koji kupuju knjige na Interliberu i tamo troše tisuće kuna, a nikada ne pročitaju </a:t>
            </a:r>
            <a:r>
              <a:rPr lang="hr-HR" sz="3000" dirty="0" smtClean="0">
                <a:solidFill>
                  <a:schemeClr val="tx1">
                    <a:lumMod val="65000"/>
                    <a:lumOff val="35000"/>
                  </a:schemeClr>
                </a:solidFill>
                <a:latin typeface="+mj-lt"/>
              </a:rPr>
              <a:t>nijednu</a:t>
            </a:r>
            <a:r>
              <a:rPr lang="hr-HR" sz="3000" dirty="0">
                <a:solidFill>
                  <a:schemeClr val="tx1">
                    <a:lumMod val="65000"/>
                    <a:lumOff val="35000"/>
                  </a:schemeClr>
                </a:solidFill>
                <a:latin typeface="+mj-lt"/>
              </a:rPr>
              <a:t>.</a:t>
            </a:r>
          </a:p>
          <a:p>
            <a:pPr algn="ctr"/>
            <a:r>
              <a:rPr lang="hr-HR" sz="3000" dirty="0">
                <a:solidFill>
                  <a:schemeClr val="tx1">
                    <a:lumMod val="65000"/>
                    <a:lumOff val="35000"/>
                  </a:schemeClr>
                </a:solidFill>
                <a:latin typeface="+mj-lt"/>
              </a:rPr>
              <a:t>Moda je doći na Interliber i kupiti knjigu.”</a:t>
            </a:r>
          </a:p>
          <a:p>
            <a:pPr algn="ctr"/>
            <a:endParaRPr lang="hr-HR" sz="3000" dirty="0">
              <a:solidFill>
                <a:schemeClr val="tx1">
                  <a:lumMod val="65000"/>
                  <a:lumOff val="35000"/>
                </a:schemeClr>
              </a:solidFill>
              <a:latin typeface="+mj-lt"/>
            </a:endParaRPr>
          </a:p>
          <a:p>
            <a:pPr algn="ctr"/>
            <a:r>
              <a:rPr lang="hr-HR" sz="4000" b="1" dirty="0">
                <a:solidFill>
                  <a:schemeClr val="tx1">
                    <a:lumMod val="65000"/>
                    <a:lumOff val="35000"/>
                  </a:schemeClr>
                </a:solidFill>
                <a:latin typeface="+mj-lt"/>
              </a:rPr>
              <a:t>KUPOVINA NA INTERNETU</a:t>
            </a:r>
          </a:p>
          <a:p>
            <a:pPr algn="ctr"/>
            <a:r>
              <a:rPr lang="hr-HR" sz="3000" dirty="0" smtClean="0">
                <a:solidFill>
                  <a:schemeClr val="tx1">
                    <a:lumMod val="65000"/>
                    <a:lumOff val="35000"/>
                  </a:schemeClr>
                </a:solidFill>
                <a:latin typeface="+mj-lt"/>
              </a:rPr>
              <a:t>„Ako </a:t>
            </a:r>
            <a:r>
              <a:rPr lang="hr-HR" sz="3000" dirty="0">
                <a:solidFill>
                  <a:schemeClr val="tx1">
                    <a:lumMod val="65000"/>
                    <a:lumOff val="35000"/>
                  </a:schemeClr>
                </a:solidFill>
                <a:latin typeface="+mj-lt"/>
              </a:rPr>
              <a:t>nađem na </a:t>
            </a:r>
            <a:r>
              <a:rPr lang="hr-HR" sz="3000" dirty="0" err="1">
                <a:solidFill>
                  <a:schemeClr val="tx1">
                    <a:lumMod val="65000"/>
                    <a:lumOff val="35000"/>
                  </a:schemeClr>
                </a:solidFill>
                <a:latin typeface="+mj-lt"/>
              </a:rPr>
              <a:t>ebay</a:t>
            </a:r>
            <a:r>
              <a:rPr lang="hr-HR" sz="3000" dirty="0">
                <a:solidFill>
                  <a:schemeClr val="tx1">
                    <a:lumMod val="65000"/>
                    <a:lumOff val="35000"/>
                  </a:schemeClr>
                </a:solidFill>
                <a:latin typeface="+mj-lt"/>
              </a:rPr>
              <a:t>-u. Znam naći izdanja za 3 dolara. Jesu rabljena, ali to mi je zapravo i draže. Nekada u knjižnici toliko platim </a:t>
            </a:r>
            <a:r>
              <a:rPr lang="hr-HR" sz="3000" dirty="0" err="1">
                <a:solidFill>
                  <a:schemeClr val="tx1">
                    <a:lumMod val="65000"/>
                    <a:lumOff val="35000"/>
                  </a:schemeClr>
                </a:solidFill>
                <a:latin typeface="+mj-lt"/>
              </a:rPr>
              <a:t>zakasninu</a:t>
            </a:r>
            <a:r>
              <a:rPr lang="hr-HR" sz="3000" dirty="0">
                <a:solidFill>
                  <a:schemeClr val="tx1">
                    <a:lumMod val="65000"/>
                    <a:lumOff val="35000"/>
                  </a:schemeClr>
                </a:solidFill>
                <a:latin typeface="+mj-lt"/>
              </a:rPr>
              <a:t>, pa je bolje da imam kod kuće.”</a:t>
            </a:r>
          </a:p>
          <a:p>
            <a:pPr algn="ctr"/>
            <a:endParaRPr lang="hr-HR" sz="3000" dirty="0">
              <a:solidFill>
                <a:schemeClr val="tx1">
                  <a:lumMod val="65000"/>
                  <a:lumOff val="35000"/>
                </a:schemeClr>
              </a:solidFill>
              <a:latin typeface="+mj-lt"/>
            </a:endParaRPr>
          </a:p>
          <a:p>
            <a:pPr algn="ctr"/>
            <a:endParaRPr lang="hr-HR" sz="3000" dirty="0">
              <a:solidFill>
                <a:schemeClr val="tx1">
                  <a:lumMod val="65000"/>
                  <a:lumOff val="35000"/>
                </a:schemeClr>
              </a:solidFill>
              <a:latin typeface="+mj-lt"/>
            </a:endParaRPr>
          </a:p>
        </p:txBody>
      </p:sp>
    </p:spTree>
    <p:extLst>
      <p:ext uri="{BB962C8B-B14F-4D97-AF65-F5344CB8AC3E}">
        <p14:creationId xmlns:p14="http://schemas.microsoft.com/office/powerpoint/2010/main" val="642946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 xmlns:a16="http://schemas.microsoft.com/office/drawing/2014/main" id="{4E15ED22-64E4-4651-92A1-E7942FC03038}"/>
              </a:ext>
            </a:extLst>
          </p:cNvPr>
          <p:cNvSpPr txBox="1"/>
          <p:nvPr/>
        </p:nvSpPr>
        <p:spPr>
          <a:xfrm>
            <a:off x="1102759" y="320187"/>
            <a:ext cx="9986481" cy="3816429"/>
          </a:xfrm>
          <a:prstGeom prst="rect">
            <a:avLst/>
          </a:prstGeom>
          <a:noFill/>
        </p:spPr>
        <p:txBody>
          <a:bodyPr wrap="square" rtlCol="0">
            <a:spAutoFit/>
          </a:bodyPr>
          <a:lstStyle/>
          <a:p>
            <a:pPr algn="ctr"/>
            <a:endParaRPr lang="hr-HR" sz="4000" b="1" dirty="0">
              <a:solidFill>
                <a:schemeClr val="tx1">
                  <a:lumMod val="65000"/>
                  <a:lumOff val="35000"/>
                </a:schemeClr>
              </a:solidFill>
              <a:latin typeface="+mj-lt"/>
            </a:endParaRPr>
          </a:p>
          <a:p>
            <a:pPr algn="ctr"/>
            <a:r>
              <a:rPr lang="hr-HR" sz="4000" b="1" dirty="0">
                <a:solidFill>
                  <a:schemeClr val="tx1">
                    <a:lumMod val="65000"/>
                    <a:lumOff val="35000"/>
                  </a:schemeClr>
                </a:solidFill>
                <a:latin typeface="+mj-lt"/>
              </a:rPr>
              <a:t>POSTOJANJE BOOK </a:t>
            </a:r>
            <a:r>
              <a:rPr lang="hr-HR" sz="4000" b="1" dirty="0" smtClean="0">
                <a:solidFill>
                  <a:schemeClr val="tx1">
                    <a:lumMod val="65000"/>
                    <a:lumOff val="35000"/>
                  </a:schemeClr>
                </a:solidFill>
                <a:latin typeface="+mj-lt"/>
              </a:rPr>
              <a:t>INFLUENCERA</a:t>
            </a:r>
            <a:endParaRPr lang="hr-HR" sz="4000" b="1" dirty="0">
              <a:solidFill>
                <a:schemeClr val="tx1">
                  <a:lumMod val="65000"/>
                  <a:lumOff val="35000"/>
                </a:schemeClr>
              </a:solidFill>
              <a:latin typeface="+mj-lt"/>
            </a:endParaRPr>
          </a:p>
          <a:p>
            <a:pPr algn="ctr"/>
            <a:r>
              <a:rPr lang="hr-HR" sz="3000" dirty="0" smtClean="0">
                <a:solidFill>
                  <a:schemeClr val="tx1">
                    <a:lumMod val="65000"/>
                    <a:lumOff val="35000"/>
                  </a:schemeClr>
                </a:solidFill>
                <a:latin typeface="+mj-lt"/>
              </a:rPr>
              <a:t>„</a:t>
            </a:r>
            <a:r>
              <a:rPr lang="hr-HR" sz="3000" dirty="0" err="1" smtClean="0">
                <a:solidFill>
                  <a:schemeClr val="tx1">
                    <a:lumMod val="65000"/>
                    <a:lumOff val="35000"/>
                  </a:schemeClr>
                </a:solidFill>
                <a:latin typeface="+mj-lt"/>
              </a:rPr>
              <a:t>Book</a:t>
            </a:r>
            <a:r>
              <a:rPr lang="hr-HR" sz="3000" dirty="0" smtClean="0">
                <a:solidFill>
                  <a:schemeClr val="tx1">
                    <a:lumMod val="65000"/>
                    <a:lumOff val="35000"/>
                  </a:schemeClr>
                </a:solidFill>
                <a:latin typeface="+mj-lt"/>
              </a:rPr>
              <a:t> </a:t>
            </a:r>
            <a:r>
              <a:rPr lang="hr-HR" sz="3000" dirty="0" err="1">
                <a:solidFill>
                  <a:schemeClr val="tx1">
                    <a:lumMod val="65000"/>
                    <a:lumOff val="35000"/>
                  </a:schemeClr>
                </a:solidFill>
                <a:latin typeface="+mj-lt"/>
              </a:rPr>
              <a:t>influenceri</a:t>
            </a:r>
            <a:r>
              <a:rPr lang="hr-HR" sz="3000" dirty="0">
                <a:solidFill>
                  <a:schemeClr val="tx1">
                    <a:lumMod val="65000"/>
                    <a:lumOff val="35000"/>
                  </a:schemeClr>
                </a:solidFill>
                <a:latin typeface="+mj-lt"/>
              </a:rPr>
              <a:t>. I oni su počeli utjecati i imaju pratitelje koji će čitati ono što oni čitaju i kupiti to na Interliberu.”</a:t>
            </a:r>
          </a:p>
          <a:p>
            <a:pPr algn="ctr"/>
            <a:endParaRPr lang="hr-HR" sz="3000" dirty="0">
              <a:solidFill>
                <a:schemeClr val="tx1">
                  <a:lumMod val="65000"/>
                  <a:lumOff val="35000"/>
                </a:schemeClr>
              </a:solidFill>
              <a:latin typeface="+mj-lt"/>
            </a:endParaRPr>
          </a:p>
          <a:p>
            <a:pPr algn="ctr"/>
            <a:r>
              <a:rPr lang="hr-HR" sz="4000" b="1" dirty="0">
                <a:solidFill>
                  <a:schemeClr val="tx1">
                    <a:lumMod val="65000"/>
                    <a:lumOff val="35000"/>
                  </a:schemeClr>
                </a:solidFill>
                <a:latin typeface="+mj-lt"/>
              </a:rPr>
              <a:t>„INSTAGRAMIČNE” SU</a:t>
            </a:r>
          </a:p>
          <a:p>
            <a:pPr algn="ctr"/>
            <a:r>
              <a:rPr lang="hr-HR" sz="3000" dirty="0" smtClean="0">
                <a:solidFill>
                  <a:schemeClr val="tx1">
                    <a:lumMod val="65000"/>
                    <a:lumOff val="35000"/>
                  </a:schemeClr>
                </a:solidFill>
                <a:latin typeface="+mj-lt"/>
              </a:rPr>
              <a:t>„</a:t>
            </a:r>
            <a:r>
              <a:rPr lang="hr-HR" sz="3200" dirty="0" smtClean="0">
                <a:solidFill>
                  <a:schemeClr val="tx1">
                    <a:lumMod val="65000"/>
                    <a:lumOff val="35000"/>
                  </a:schemeClr>
                </a:solidFill>
                <a:latin typeface="+mj-lt"/>
              </a:rPr>
              <a:t>Vole </a:t>
            </a:r>
            <a:r>
              <a:rPr lang="hr-HR" sz="3200" dirty="0">
                <a:solidFill>
                  <a:schemeClr val="tx1">
                    <a:lumMod val="65000"/>
                    <a:lumOff val="35000"/>
                  </a:schemeClr>
                </a:solidFill>
                <a:latin typeface="+mj-lt"/>
              </a:rPr>
              <a:t>ih poslikati. Onako, kada ih naredaju.”</a:t>
            </a:r>
            <a:endParaRPr lang="hr-HR" sz="3000" dirty="0">
              <a:solidFill>
                <a:schemeClr val="tx1">
                  <a:lumMod val="65000"/>
                  <a:lumOff val="35000"/>
                </a:schemeClr>
              </a:solidFill>
              <a:latin typeface="+mj-lt"/>
            </a:endParaRPr>
          </a:p>
        </p:txBody>
      </p:sp>
      <p:sp>
        <p:nvSpPr>
          <p:cNvPr id="3" name="TextBox 8">
            <a:extLst>
              <a:ext uri="{FF2B5EF4-FFF2-40B4-BE49-F238E27FC236}">
                <a16:creationId xmlns="" xmlns:a16="http://schemas.microsoft.com/office/drawing/2014/main" id="{95A06294-20EE-4C17-8508-933691EEAD83}"/>
              </a:ext>
            </a:extLst>
          </p:cNvPr>
          <p:cNvSpPr txBox="1"/>
          <p:nvPr/>
        </p:nvSpPr>
        <p:spPr>
          <a:xfrm>
            <a:off x="524589" y="5424833"/>
            <a:ext cx="10925343" cy="1323439"/>
          </a:xfrm>
          <a:prstGeom prst="rect">
            <a:avLst/>
          </a:prstGeom>
          <a:noFill/>
        </p:spPr>
        <p:txBody>
          <a:bodyPr wrap="square" rtlCol="0">
            <a:spAutoFit/>
          </a:bodyPr>
          <a:lstStyle/>
          <a:p>
            <a:r>
              <a:rPr lang="hr-HR" sz="8000" b="1" dirty="0">
                <a:solidFill>
                  <a:schemeClr val="accent1">
                    <a:lumMod val="40000"/>
                    <a:lumOff val="60000"/>
                  </a:schemeClr>
                </a:solidFill>
                <a:latin typeface="+mj-lt"/>
              </a:rPr>
              <a:t>Zašto se kupuju knjige?</a:t>
            </a:r>
          </a:p>
        </p:txBody>
      </p:sp>
    </p:spTree>
    <p:extLst>
      <p:ext uri="{BB962C8B-B14F-4D97-AF65-F5344CB8AC3E}">
        <p14:creationId xmlns:p14="http://schemas.microsoft.com/office/powerpoint/2010/main" val="2139956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ka 12">
            <a:extLst>
              <a:ext uri="{FF2B5EF4-FFF2-40B4-BE49-F238E27FC236}">
                <a16:creationId xmlns="" xmlns:a16="http://schemas.microsoft.com/office/drawing/2014/main" id="{D3425CD6-0DB7-4029-A378-897C58E987BE}"/>
              </a:ext>
            </a:extLst>
          </p:cNvPr>
          <p:cNvPicPr>
            <a:picLocks noChangeAspect="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05110" y="0"/>
            <a:ext cx="11766300" cy="6852498"/>
          </a:xfrm>
          <a:prstGeom prst="rect">
            <a:avLst/>
          </a:prstGeom>
        </p:spPr>
      </p:pic>
      <p:pic>
        <p:nvPicPr>
          <p:cNvPr id="8" name="Picture 8">
            <a:extLst>
              <a:ext uri="{FF2B5EF4-FFF2-40B4-BE49-F238E27FC236}">
                <a16:creationId xmlns="" xmlns:a16="http://schemas.microsoft.com/office/drawing/2014/main" id="{7F90E678-9418-4DE0-8162-B215A4D38A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410" y="0"/>
            <a:ext cx="12216410" cy="6873766"/>
          </a:xfrm>
          <a:prstGeom prst="rect">
            <a:avLst/>
          </a:prstGeom>
        </p:spPr>
      </p:pic>
      <p:sp>
        <p:nvSpPr>
          <p:cNvPr id="9" name="TekstniOkvir 8">
            <a:extLst>
              <a:ext uri="{FF2B5EF4-FFF2-40B4-BE49-F238E27FC236}">
                <a16:creationId xmlns="" xmlns:a16="http://schemas.microsoft.com/office/drawing/2014/main" id="{77DC3200-7936-4C53-AF22-606BEE52B7BF}"/>
              </a:ext>
            </a:extLst>
          </p:cNvPr>
          <p:cNvSpPr txBox="1"/>
          <p:nvPr/>
        </p:nvSpPr>
        <p:spPr>
          <a:xfrm>
            <a:off x="2102178" y="395441"/>
            <a:ext cx="7946796" cy="2246769"/>
          </a:xfrm>
          <a:prstGeom prst="rect">
            <a:avLst/>
          </a:prstGeom>
          <a:noFill/>
        </p:spPr>
        <p:txBody>
          <a:bodyPr wrap="square" rtlCol="0">
            <a:spAutoFit/>
          </a:bodyPr>
          <a:lstStyle/>
          <a:p>
            <a:pPr algn="ctr"/>
            <a:r>
              <a:rPr lang="en-US" sz="7000" dirty="0">
                <a:solidFill>
                  <a:schemeClr val="bg2">
                    <a:lumMod val="50000"/>
                  </a:schemeClr>
                </a:solidFill>
              </a:rPr>
              <a:t>MJESTA KUPOVINE KNJIGA </a:t>
            </a:r>
            <a:endParaRPr lang="hr-HR" sz="7000" dirty="0">
              <a:solidFill>
                <a:schemeClr val="bg2">
                  <a:lumMod val="50000"/>
                </a:schemeClr>
              </a:solidFill>
            </a:endParaRPr>
          </a:p>
        </p:txBody>
      </p:sp>
    </p:spTree>
    <p:extLst>
      <p:ext uri="{BB962C8B-B14F-4D97-AF65-F5344CB8AC3E}">
        <p14:creationId xmlns:p14="http://schemas.microsoft.com/office/powerpoint/2010/main" val="1088044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extLst>
              <p:ext uri="{D42A27DB-BD31-4B8C-83A1-F6EECF244321}">
                <p14:modId xmlns:p14="http://schemas.microsoft.com/office/powerpoint/2010/main" val="1016027843"/>
              </p:ext>
            </p:extLst>
          </p:nvPr>
        </p:nvGraphicFramePr>
        <p:xfrm>
          <a:off x="1044676" y="1442583"/>
          <a:ext cx="10102647" cy="429904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22">
            <a:extLst>
              <a:ext uri="{FF2B5EF4-FFF2-40B4-BE49-F238E27FC236}">
                <a16:creationId xmlns="" xmlns:a16="http://schemas.microsoft.com/office/drawing/2014/main" id="{E9E2F049-CB3E-4443-8B35-904F0656ED95}"/>
              </a:ext>
            </a:extLst>
          </p:cNvPr>
          <p:cNvSpPr txBox="1"/>
          <p:nvPr/>
        </p:nvSpPr>
        <p:spPr>
          <a:xfrm>
            <a:off x="9940705" y="6366128"/>
            <a:ext cx="1846912" cy="400110"/>
          </a:xfrm>
          <a:prstGeom prst="rect">
            <a:avLst/>
          </a:prstGeom>
          <a:noFill/>
        </p:spPr>
        <p:txBody>
          <a:bodyPr wrap="square" rtlCol="0">
            <a:spAutoFit/>
          </a:bodyPr>
          <a:lstStyle/>
          <a:p>
            <a:pPr algn="r"/>
            <a:r>
              <a:rPr lang="hr-HR" sz="2000" dirty="0" smtClean="0">
                <a:solidFill>
                  <a:schemeClr val="tx1">
                    <a:lumMod val="50000"/>
                    <a:lumOff val="50000"/>
                  </a:schemeClr>
                </a:solidFill>
                <a:latin typeface="+mj-lt"/>
              </a:rPr>
              <a:t>N = </a:t>
            </a:r>
            <a:r>
              <a:rPr lang="en-US" sz="2000" dirty="0" smtClean="0">
                <a:solidFill>
                  <a:schemeClr val="tx1">
                    <a:lumMod val="50000"/>
                    <a:lumOff val="50000"/>
                  </a:schemeClr>
                </a:solidFill>
                <a:latin typeface="+mj-lt"/>
              </a:rPr>
              <a:t>238</a:t>
            </a:r>
            <a:r>
              <a:rPr lang="hr-HR" sz="2000" dirty="0" smtClean="0">
                <a:solidFill>
                  <a:schemeClr val="tx1">
                    <a:lumMod val="50000"/>
                    <a:lumOff val="50000"/>
                  </a:schemeClr>
                </a:solidFill>
                <a:latin typeface="+mj-lt"/>
              </a:rPr>
              <a:t> </a:t>
            </a:r>
            <a:r>
              <a:rPr lang="hr-HR" sz="2000" dirty="0">
                <a:solidFill>
                  <a:schemeClr val="tx1">
                    <a:lumMod val="50000"/>
                    <a:lumOff val="50000"/>
                  </a:schemeClr>
                </a:solidFill>
                <a:latin typeface="+mj-lt"/>
              </a:rPr>
              <a:t>(</a:t>
            </a:r>
            <a:r>
              <a:rPr lang="en-US" sz="2000" dirty="0">
                <a:solidFill>
                  <a:schemeClr val="tx1">
                    <a:lumMod val="50000"/>
                    <a:lumOff val="50000"/>
                  </a:schemeClr>
                </a:solidFill>
                <a:latin typeface="+mj-lt"/>
              </a:rPr>
              <a:t>KUPCI</a:t>
            </a:r>
            <a:r>
              <a:rPr lang="hr-HR" sz="2000" dirty="0">
                <a:solidFill>
                  <a:schemeClr val="tx1">
                    <a:lumMod val="50000"/>
                    <a:lumOff val="50000"/>
                  </a:schemeClr>
                </a:solidFill>
                <a:latin typeface="+mj-lt"/>
              </a:rPr>
              <a:t>)</a:t>
            </a:r>
          </a:p>
        </p:txBody>
      </p:sp>
      <p:grpSp>
        <p:nvGrpSpPr>
          <p:cNvPr id="5" name="Grupa 4">
            <a:extLst>
              <a:ext uri="{FF2B5EF4-FFF2-40B4-BE49-F238E27FC236}">
                <a16:creationId xmlns="" xmlns:a16="http://schemas.microsoft.com/office/drawing/2014/main" id="{14C9A70B-05FE-4457-9684-97B5B628C040}"/>
              </a:ext>
            </a:extLst>
          </p:cNvPr>
          <p:cNvGrpSpPr/>
          <p:nvPr/>
        </p:nvGrpSpPr>
        <p:grpSpPr>
          <a:xfrm>
            <a:off x="3571665" y="273032"/>
            <a:ext cx="8215952" cy="1169551"/>
            <a:chOff x="1037230" y="5486055"/>
            <a:chExt cx="8215952" cy="1169551"/>
          </a:xfrm>
        </p:grpSpPr>
        <p:sp>
          <p:nvSpPr>
            <p:cNvPr id="4" name="Pravokutnik: zaobljeni kutovi 3">
              <a:extLst>
                <a:ext uri="{FF2B5EF4-FFF2-40B4-BE49-F238E27FC236}">
                  <a16:creationId xmlns="" xmlns:a16="http://schemas.microsoft.com/office/drawing/2014/main" id="{9F51F64F-55ED-4BB7-961E-7C52123CCF9A}"/>
                </a:ext>
              </a:extLst>
            </p:cNvPr>
            <p:cNvSpPr/>
            <p:nvPr/>
          </p:nvSpPr>
          <p:spPr>
            <a:xfrm>
              <a:off x="4622040" y="5800299"/>
              <a:ext cx="2556682" cy="8461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 name="TekstniOkvir 10">
              <a:extLst>
                <a:ext uri="{FF2B5EF4-FFF2-40B4-BE49-F238E27FC236}">
                  <a16:creationId xmlns="" xmlns:a16="http://schemas.microsoft.com/office/drawing/2014/main" id="{362F0524-C8E2-419E-A89B-88CD0F980505}"/>
                </a:ext>
              </a:extLst>
            </p:cNvPr>
            <p:cNvSpPr txBox="1"/>
            <p:nvPr/>
          </p:nvSpPr>
          <p:spPr>
            <a:xfrm>
              <a:off x="1037230" y="5486055"/>
              <a:ext cx="8215952" cy="1169551"/>
            </a:xfrm>
            <a:prstGeom prst="rect">
              <a:avLst/>
            </a:prstGeom>
            <a:noFill/>
          </p:spPr>
          <p:txBody>
            <a:bodyPr wrap="square" rtlCol="0">
              <a:spAutoFit/>
            </a:bodyPr>
            <a:lstStyle/>
            <a:p>
              <a:r>
                <a:rPr lang="en-US" sz="7000" dirty="0" err="1">
                  <a:solidFill>
                    <a:schemeClr val="tx1">
                      <a:lumMod val="65000"/>
                      <a:lumOff val="35000"/>
                    </a:schemeClr>
                  </a:solidFill>
                </a:rPr>
                <a:t>Gdje</a:t>
              </a:r>
              <a:r>
                <a:rPr lang="en-US" sz="7000" dirty="0">
                  <a:solidFill>
                    <a:schemeClr val="tx1">
                      <a:lumMod val="65000"/>
                      <a:lumOff val="35000"/>
                    </a:schemeClr>
                  </a:solidFill>
                </a:rPr>
                <a:t> </a:t>
              </a:r>
              <a:r>
                <a:rPr lang="en-US" sz="7000" dirty="0" err="1">
                  <a:solidFill>
                    <a:schemeClr val="tx1">
                      <a:lumMod val="65000"/>
                      <a:lumOff val="35000"/>
                    </a:schemeClr>
                  </a:solidFill>
                </a:rPr>
                <a:t>kupujete</a:t>
              </a:r>
              <a:r>
                <a:rPr lang="en-US" sz="7000" dirty="0">
                  <a:solidFill>
                    <a:schemeClr val="tx1">
                      <a:lumMod val="65000"/>
                      <a:lumOff val="35000"/>
                    </a:schemeClr>
                  </a:solidFill>
                </a:rPr>
                <a:t> </a:t>
              </a:r>
              <a:r>
                <a:rPr lang="en-US" sz="7000" dirty="0" err="1">
                  <a:solidFill>
                    <a:schemeClr val="tx1">
                      <a:lumMod val="65000"/>
                      <a:lumOff val="35000"/>
                    </a:schemeClr>
                  </a:solidFill>
                </a:rPr>
                <a:t>knjige</a:t>
              </a:r>
              <a:r>
                <a:rPr lang="en-US" sz="7000" dirty="0">
                  <a:solidFill>
                    <a:schemeClr val="tx1">
                      <a:lumMod val="65000"/>
                      <a:lumOff val="35000"/>
                    </a:schemeClr>
                  </a:solidFill>
                </a:rPr>
                <a:t>?</a:t>
              </a:r>
              <a:endParaRPr lang="hr-HR" sz="7000" dirty="0">
                <a:solidFill>
                  <a:schemeClr val="tx1">
                    <a:lumMod val="65000"/>
                    <a:lumOff val="35000"/>
                  </a:schemeClr>
                </a:solidFill>
              </a:endParaRPr>
            </a:p>
          </p:txBody>
        </p:sp>
      </p:grpSp>
    </p:spTree>
    <p:extLst>
      <p:ext uri="{BB962C8B-B14F-4D97-AF65-F5344CB8AC3E}">
        <p14:creationId xmlns:p14="http://schemas.microsoft.com/office/powerpoint/2010/main" val="1638816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a:extLst>
              <a:ext uri="{FF2B5EF4-FFF2-40B4-BE49-F238E27FC236}">
                <a16:creationId xmlns="" xmlns:a16="http://schemas.microsoft.com/office/drawing/2014/main" id="{7F90E678-9418-4DE0-8162-B215A4D38A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410" y="0"/>
            <a:ext cx="12216410" cy="6873766"/>
          </a:xfrm>
          <a:prstGeom prst="rect">
            <a:avLst/>
          </a:prstGeom>
        </p:spPr>
      </p:pic>
      <p:sp>
        <p:nvSpPr>
          <p:cNvPr id="14" name="Podnaslov 2">
            <a:extLst>
              <a:ext uri="{FF2B5EF4-FFF2-40B4-BE49-F238E27FC236}">
                <a16:creationId xmlns="" xmlns:a16="http://schemas.microsoft.com/office/drawing/2014/main" id="{AD72C3BB-5D93-49C8-9076-7850259FDB59}"/>
              </a:ext>
            </a:extLst>
          </p:cNvPr>
          <p:cNvSpPr txBox="1">
            <a:spLocks/>
          </p:cNvSpPr>
          <p:nvPr/>
        </p:nvSpPr>
        <p:spPr>
          <a:xfrm>
            <a:off x="1604688" y="695686"/>
            <a:ext cx="8958214"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solidFill>
                  <a:schemeClr val="tx1">
                    <a:lumMod val="65000"/>
                    <a:lumOff val="35000"/>
                  </a:schemeClr>
                </a:solidFill>
              </a:rPr>
              <a:t>VOLIMO MALE, TOPLE, NATRPANE KNJIŽARE U KOJIMA RADE LJUDI ZA KOJE ZNAMO DA VOLE KNJIGU</a:t>
            </a:r>
          </a:p>
          <a:p>
            <a:pPr marL="0" indent="0" algn="ctr">
              <a:buFont typeface="Arial" panose="020B0604020202020204" pitchFamily="34" charset="0"/>
              <a:buNone/>
            </a:pPr>
            <a:endParaRPr lang="en-US" sz="3500" dirty="0">
              <a:solidFill>
                <a:schemeClr val="tx1">
                  <a:lumMod val="65000"/>
                  <a:lumOff val="35000"/>
                </a:schemeClr>
              </a:solidFill>
            </a:endParaRPr>
          </a:p>
          <a:p>
            <a:pPr marL="0" indent="0" algn="ctr">
              <a:buNone/>
            </a:pPr>
            <a:r>
              <a:rPr lang="hr-HR" sz="3200" dirty="0">
                <a:solidFill>
                  <a:schemeClr val="tx1">
                    <a:lumMod val="65000"/>
                    <a:lumOff val="35000"/>
                  </a:schemeClr>
                </a:solidFill>
                <a:latin typeface="+mj-lt"/>
              </a:rPr>
              <a:t>„Meni je dobra XXX knjižara. Malo je nakrcanija jer su morali sužavati prostor, ali ona mi se sviđa. Lakše se diše u njoj. Imam dobro iskustvo i </a:t>
            </a:r>
            <a:r>
              <a:rPr lang="hr-HR" sz="3200" dirty="0" smtClean="0">
                <a:solidFill>
                  <a:schemeClr val="tx1">
                    <a:lumMod val="65000"/>
                    <a:lumOff val="35000"/>
                  </a:schemeClr>
                </a:solidFill>
                <a:latin typeface="+mj-lt"/>
              </a:rPr>
              <a:t>s </a:t>
            </a:r>
            <a:r>
              <a:rPr lang="hr-HR" sz="3200" dirty="0">
                <a:solidFill>
                  <a:schemeClr val="tx1">
                    <a:lumMod val="65000"/>
                    <a:lumOff val="35000"/>
                  </a:schemeClr>
                </a:solidFill>
                <a:latin typeface="+mj-lt"/>
              </a:rPr>
              <a:t>osobljem. Čini mi se da su zainteresirani. Nisam imao osjećaj da to odrađuju.”</a:t>
            </a:r>
          </a:p>
          <a:p>
            <a:pPr marL="0" indent="0" algn="ctr">
              <a:buFont typeface="Arial" panose="020B0604020202020204" pitchFamily="34" charset="0"/>
              <a:buNone/>
            </a:pPr>
            <a:endParaRPr lang="hr-HR" sz="3500" dirty="0">
              <a:solidFill>
                <a:schemeClr val="tx1">
                  <a:lumMod val="65000"/>
                  <a:lumOff val="35000"/>
                </a:schemeClr>
              </a:solidFill>
            </a:endParaRPr>
          </a:p>
        </p:txBody>
      </p:sp>
    </p:spTree>
    <p:extLst>
      <p:ext uri="{BB962C8B-B14F-4D97-AF65-F5344CB8AC3E}">
        <p14:creationId xmlns:p14="http://schemas.microsoft.com/office/powerpoint/2010/main" val="1932650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a:extLst>
              <a:ext uri="{FF2B5EF4-FFF2-40B4-BE49-F238E27FC236}">
                <a16:creationId xmlns="" xmlns:a16="http://schemas.microsoft.com/office/drawing/2014/main" id="{7F90E678-9418-4DE0-8162-B215A4D38A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410" y="0"/>
            <a:ext cx="12216410" cy="6873766"/>
          </a:xfrm>
          <a:prstGeom prst="rect">
            <a:avLst/>
          </a:prstGeom>
        </p:spPr>
      </p:pic>
      <p:sp>
        <p:nvSpPr>
          <p:cNvPr id="14" name="Podnaslov 2">
            <a:extLst>
              <a:ext uri="{FF2B5EF4-FFF2-40B4-BE49-F238E27FC236}">
                <a16:creationId xmlns="" xmlns:a16="http://schemas.microsoft.com/office/drawing/2014/main" id="{AD72C3BB-5D93-49C8-9076-7850259FDB59}"/>
              </a:ext>
            </a:extLst>
          </p:cNvPr>
          <p:cNvSpPr txBox="1">
            <a:spLocks/>
          </p:cNvSpPr>
          <p:nvPr/>
        </p:nvSpPr>
        <p:spPr>
          <a:xfrm>
            <a:off x="1604688" y="695686"/>
            <a:ext cx="8958214"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solidFill>
                  <a:schemeClr val="tx1">
                    <a:lumMod val="65000"/>
                    <a:lumOff val="35000"/>
                  </a:schemeClr>
                </a:solidFill>
              </a:rPr>
              <a:t>ILI </a:t>
            </a:r>
          </a:p>
          <a:p>
            <a:pPr marL="0" indent="0" algn="ctr">
              <a:buFont typeface="Arial" panose="020B0604020202020204" pitchFamily="34" charset="0"/>
              <a:buNone/>
            </a:pPr>
            <a:r>
              <a:rPr lang="en-US" sz="4000" dirty="0">
                <a:solidFill>
                  <a:schemeClr val="tx1">
                    <a:lumMod val="65000"/>
                    <a:lumOff val="35000"/>
                  </a:schemeClr>
                </a:solidFill>
              </a:rPr>
              <a:t>VELIKE, MODERNE KNJIŽARE KOJE </a:t>
            </a:r>
            <a:r>
              <a:rPr lang="en-US" sz="4000" dirty="0" smtClean="0">
                <a:solidFill>
                  <a:schemeClr val="tx1">
                    <a:lumMod val="65000"/>
                    <a:lumOff val="35000"/>
                  </a:schemeClr>
                </a:solidFill>
              </a:rPr>
              <a:t>SU</a:t>
            </a:r>
            <a:r>
              <a:rPr lang="hr-HR" sz="4000" dirty="0" smtClean="0">
                <a:solidFill>
                  <a:schemeClr val="tx1">
                    <a:lumMod val="65000"/>
                    <a:lumOff val="35000"/>
                  </a:schemeClr>
                </a:solidFill>
              </a:rPr>
              <a:t>,</a:t>
            </a:r>
            <a:r>
              <a:rPr lang="en-US" sz="4000" dirty="0" smtClean="0">
                <a:solidFill>
                  <a:schemeClr val="tx1">
                    <a:lumMod val="65000"/>
                    <a:lumOff val="35000"/>
                  </a:schemeClr>
                </a:solidFill>
              </a:rPr>
              <a:t> </a:t>
            </a:r>
            <a:r>
              <a:rPr lang="en-US" sz="4000" dirty="0">
                <a:solidFill>
                  <a:schemeClr val="tx1">
                    <a:lumMod val="65000"/>
                    <a:lumOff val="35000"/>
                  </a:schemeClr>
                </a:solidFill>
              </a:rPr>
              <a:t>IZMEĐU </a:t>
            </a:r>
            <a:r>
              <a:rPr lang="en-US" sz="4000" dirty="0" smtClean="0">
                <a:solidFill>
                  <a:schemeClr val="tx1">
                    <a:lumMod val="65000"/>
                    <a:lumOff val="35000"/>
                  </a:schemeClr>
                </a:solidFill>
              </a:rPr>
              <a:t>OSTALOG</a:t>
            </a:r>
            <a:r>
              <a:rPr lang="hr-HR" sz="4000" dirty="0" smtClean="0">
                <a:solidFill>
                  <a:schemeClr val="tx1">
                    <a:lumMod val="65000"/>
                    <a:lumOff val="35000"/>
                  </a:schemeClr>
                </a:solidFill>
              </a:rPr>
              <a:t>,</a:t>
            </a:r>
            <a:r>
              <a:rPr lang="en-US" sz="4000" dirty="0" smtClean="0">
                <a:solidFill>
                  <a:schemeClr val="tx1">
                    <a:lumMod val="65000"/>
                    <a:lumOff val="35000"/>
                  </a:schemeClr>
                </a:solidFill>
              </a:rPr>
              <a:t> </a:t>
            </a:r>
            <a:r>
              <a:rPr lang="en-US" sz="4000" dirty="0">
                <a:solidFill>
                  <a:schemeClr val="tx1">
                    <a:lumMod val="65000"/>
                    <a:lumOff val="35000"/>
                  </a:schemeClr>
                </a:solidFill>
              </a:rPr>
              <a:t>MJESTO SUSRETA I KOJE NUDE DODATNE KULTURNE SADRŽAJE </a:t>
            </a:r>
          </a:p>
          <a:p>
            <a:pPr marL="0" indent="0" algn="ctr">
              <a:buFont typeface="Arial" panose="020B0604020202020204" pitchFamily="34" charset="0"/>
              <a:buNone/>
            </a:pPr>
            <a:endParaRPr lang="en-US" sz="4000" dirty="0">
              <a:solidFill>
                <a:schemeClr val="tx1">
                  <a:lumMod val="65000"/>
                  <a:lumOff val="35000"/>
                </a:schemeClr>
              </a:solidFill>
            </a:endParaRPr>
          </a:p>
          <a:p>
            <a:pPr marL="0" indent="0" algn="ctr">
              <a:buNone/>
            </a:pPr>
            <a:r>
              <a:rPr lang="hr-HR" sz="3200" dirty="0">
                <a:solidFill>
                  <a:schemeClr val="tx1">
                    <a:lumMod val="65000"/>
                    <a:lumOff val="35000"/>
                  </a:schemeClr>
                </a:solidFill>
                <a:latin typeface="+mj-lt"/>
              </a:rPr>
              <a:t>„Meni je bilo dobro kada se otvorilo jer je bio i kafić i činilo se da ima dosta prostora koji je baš posvećen knjizi.”</a:t>
            </a:r>
          </a:p>
        </p:txBody>
      </p:sp>
    </p:spTree>
    <p:extLst>
      <p:ext uri="{BB962C8B-B14F-4D97-AF65-F5344CB8AC3E}">
        <p14:creationId xmlns:p14="http://schemas.microsoft.com/office/powerpoint/2010/main" val="2501388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a:extLst>
              <a:ext uri="{FF2B5EF4-FFF2-40B4-BE49-F238E27FC236}">
                <a16:creationId xmlns="" xmlns:a16="http://schemas.microsoft.com/office/drawing/2014/main" id="{7F90E678-9418-4DE0-8162-B215A4D38A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410" y="0"/>
            <a:ext cx="12216410" cy="6873766"/>
          </a:xfrm>
          <a:prstGeom prst="rect">
            <a:avLst/>
          </a:prstGeom>
        </p:spPr>
      </p:pic>
      <p:sp>
        <p:nvSpPr>
          <p:cNvPr id="14" name="Podnaslov 2">
            <a:extLst>
              <a:ext uri="{FF2B5EF4-FFF2-40B4-BE49-F238E27FC236}">
                <a16:creationId xmlns="" xmlns:a16="http://schemas.microsoft.com/office/drawing/2014/main" id="{AD72C3BB-5D93-49C8-9076-7850259FDB59}"/>
              </a:ext>
            </a:extLst>
          </p:cNvPr>
          <p:cNvSpPr txBox="1">
            <a:spLocks/>
          </p:cNvSpPr>
          <p:nvPr/>
        </p:nvSpPr>
        <p:spPr>
          <a:xfrm>
            <a:off x="1616893" y="705113"/>
            <a:ext cx="8958214" cy="5735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b="1" dirty="0">
                <a:solidFill>
                  <a:schemeClr val="tx1">
                    <a:lumMod val="65000"/>
                    <a:lumOff val="35000"/>
                  </a:schemeClr>
                </a:solidFill>
                <a:latin typeface="+mj-lt"/>
              </a:rPr>
              <a:t>A MI ČESTO IMAMO…</a:t>
            </a:r>
          </a:p>
          <a:p>
            <a:pPr marL="0" indent="0" algn="ctr">
              <a:buFont typeface="Arial" panose="020B0604020202020204" pitchFamily="34" charset="0"/>
              <a:buNone/>
            </a:pPr>
            <a:endParaRPr lang="en-US" sz="4000" dirty="0">
              <a:solidFill>
                <a:schemeClr val="tx1">
                  <a:lumMod val="65000"/>
                  <a:lumOff val="35000"/>
                </a:schemeClr>
              </a:solidFill>
              <a:latin typeface="+mj-lt"/>
            </a:endParaRPr>
          </a:p>
          <a:p>
            <a:pPr marL="0" indent="0" algn="ctr">
              <a:buNone/>
            </a:pPr>
            <a:r>
              <a:rPr lang="hr-HR" sz="3200" dirty="0">
                <a:solidFill>
                  <a:schemeClr val="tx1">
                    <a:lumMod val="65000"/>
                    <a:lumOff val="35000"/>
                  </a:schemeClr>
                </a:solidFill>
                <a:latin typeface="+mj-lt"/>
              </a:rPr>
              <a:t>„Ja u knjižari ne očekujem ovu dodatnu ponudu kemijski, fluorescentnih bilježnica. To je papirnica. To mora postojati, ali ne da je spojeno. Ja u takvim knjižarama očekujem da će mi netko još uvaliti ona kolica u koja moram ubaciti 2 kn.”</a:t>
            </a:r>
          </a:p>
          <a:p>
            <a:pPr marL="0" indent="0" algn="ctr">
              <a:buNone/>
            </a:pPr>
            <a:endParaRPr lang="hr-HR" sz="3200" dirty="0">
              <a:solidFill>
                <a:schemeClr val="tx1">
                  <a:lumMod val="65000"/>
                  <a:lumOff val="35000"/>
                </a:schemeClr>
              </a:solidFill>
              <a:latin typeface="+mj-lt"/>
            </a:endParaRPr>
          </a:p>
          <a:p>
            <a:pPr marL="0" indent="0" algn="ctr">
              <a:buNone/>
            </a:pPr>
            <a:r>
              <a:rPr lang="hr-HR" sz="3200" dirty="0" smtClean="0">
                <a:solidFill>
                  <a:schemeClr val="tx1">
                    <a:lumMod val="65000"/>
                    <a:lumOff val="35000"/>
                  </a:schemeClr>
                </a:solidFill>
                <a:latin typeface="+mj-lt"/>
              </a:rPr>
              <a:t>„Ako </a:t>
            </a:r>
            <a:r>
              <a:rPr lang="hr-HR" sz="3200" dirty="0">
                <a:solidFill>
                  <a:schemeClr val="tx1">
                    <a:lumMod val="65000"/>
                    <a:lumOff val="35000"/>
                  </a:schemeClr>
                </a:solidFill>
                <a:latin typeface="+mj-lt"/>
              </a:rPr>
              <a:t>cijeli izlog blješti, nemaš uopće želju ući unutra.”</a:t>
            </a:r>
          </a:p>
        </p:txBody>
      </p:sp>
    </p:spTree>
    <p:extLst>
      <p:ext uri="{BB962C8B-B14F-4D97-AF65-F5344CB8AC3E}">
        <p14:creationId xmlns:p14="http://schemas.microsoft.com/office/powerpoint/2010/main" val="2425401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ka 12">
            <a:extLst>
              <a:ext uri="{FF2B5EF4-FFF2-40B4-BE49-F238E27FC236}">
                <a16:creationId xmlns="" xmlns:a16="http://schemas.microsoft.com/office/drawing/2014/main" id="{D3425CD6-0DB7-4029-A378-897C58E987BE}"/>
              </a:ext>
            </a:extLst>
          </p:cNvPr>
          <p:cNvPicPr>
            <a:picLocks noChangeAspect="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05110" y="0"/>
            <a:ext cx="11766300" cy="6852498"/>
          </a:xfrm>
          <a:prstGeom prst="rect">
            <a:avLst/>
          </a:prstGeom>
        </p:spPr>
      </p:pic>
      <p:pic>
        <p:nvPicPr>
          <p:cNvPr id="8" name="Picture 8">
            <a:extLst>
              <a:ext uri="{FF2B5EF4-FFF2-40B4-BE49-F238E27FC236}">
                <a16:creationId xmlns="" xmlns:a16="http://schemas.microsoft.com/office/drawing/2014/main" id="{7F90E678-9418-4DE0-8162-B215A4D38A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410" y="0"/>
            <a:ext cx="12216410" cy="6873766"/>
          </a:xfrm>
          <a:prstGeom prst="rect">
            <a:avLst/>
          </a:prstGeom>
        </p:spPr>
      </p:pic>
      <p:sp>
        <p:nvSpPr>
          <p:cNvPr id="9" name="TekstniOkvir 8">
            <a:extLst>
              <a:ext uri="{FF2B5EF4-FFF2-40B4-BE49-F238E27FC236}">
                <a16:creationId xmlns="" xmlns:a16="http://schemas.microsoft.com/office/drawing/2014/main" id="{77DC3200-7936-4C53-AF22-606BEE52B7BF}"/>
              </a:ext>
            </a:extLst>
          </p:cNvPr>
          <p:cNvSpPr txBox="1"/>
          <p:nvPr/>
        </p:nvSpPr>
        <p:spPr>
          <a:xfrm>
            <a:off x="696034" y="395441"/>
            <a:ext cx="10263117" cy="1169551"/>
          </a:xfrm>
          <a:prstGeom prst="rect">
            <a:avLst/>
          </a:prstGeom>
          <a:noFill/>
        </p:spPr>
        <p:txBody>
          <a:bodyPr wrap="square" rtlCol="0">
            <a:spAutoFit/>
          </a:bodyPr>
          <a:lstStyle/>
          <a:p>
            <a:r>
              <a:rPr lang="en-US" sz="7000" dirty="0">
                <a:solidFill>
                  <a:schemeClr val="tx2">
                    <a:lumMod val="75000"/>
                  </a:schemeClr>
                </a:solidFill>
              </a:rPr>
              <a:t>KAKVE KNJIGE KUPUJEMO?</a:t>
            </a:r>
            <a:endParaRPr lang="hr-HR" sz="7000" dirty="0">
              <a:solidFill>
                <a:schemeClr val="tx2">
                  <a:lumMod val="75000"/>
                </a:schemeClr>
              </a:solidFill>
            </a:endParaRPr>
          </a:p>
        </p:txBody>
      </p:sp>
    </p:spTree>
    <p:extLst>
      <p:ext uri="{BB962C8B-B14F-4D97-AF65-F5344CB8AC3E}">
        <p14:creationId xmlns:p14="http://schemas.microsoft.com/office/powerpoint/2010/main" val="1029283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ocess 6"/>
          <p:cNvSpPr/>
          <p:nvPr/>
        </p:nvSpPr>
        <p:spPr>
          <a:xfrm>
            <a:off x="4765431" y="5715000"/>
            <a:ext cx="3006969" cy="967154"/>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aphicFrame>
        <p:nvGraphicFramePr>
          <p:cNvPr id="28" name="Chart 27"/>
          <p:cNvGraphicFramePr>
            <a:graphicFrameLocks/>
          </p:cNvGraphicFramePr>
          <p:nvPr>
            <p:extLst>
              <p:ext uri="{D42A27DB-BD31-4B8C-83A1-F6EECF244321}">
                <p14:modId xmlns:p14="http://schemas.microsoft.com/office/powerpoint/2010/main" val="2955241350"/>
              </p:ext>
            </p:extLst>
          </p:nvPr>
        </p:nvGraphicFramePr>
        <p:xfrm>
          <a:off x="707010" y="366537"/>
          <a:ext cx="10218655" cy="516802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61165" y="5534561"/>
            <a:ext cx="8030435" cy="1323439"/>
          </a:xfrm>
          <a:prstGeom prst="rect">
            <a:avLst/>
          </a:prstGeom>
          <a:noFill/>
        </p:spPr>
        <p:txBody>
          <a:bodyPr wrap="square" rtlCol="0">
            <a:spAutoFit/>
          </a:bodyPr>
          <a:lstStyle/>
          <a:p>
            <a:r>
              <a:rPr lang="en-US" sz="8000" b="1" dirty="0">
                <a:solidFill>
                  <a:schemeClr val="accent1">
                    <a:lumMod val="40000"/>
                    <a:lumOff val="60000"/>
                  </a:schemeClr>
                </a:solidFill>
                <a:latin typeface="+mj-lt"/>
              </a:rPr>
              <a:t>KUPOVINA</a:t>
            </a:r>
            <a:r>
              <a:rPr lang="hr-HR" sz="8000" b="1" dirty="0">
                <a:solidFill>
                  <a:schemeClr val="accent1">
                    <a:lumMod val="40000"/>
                    <a:lumOff val="60000"/>
                  </a:schemeClr>
                </a:solidFill>
                <a:latin typeface="+mj-lt"/>
              </a:rPr>
              <a:t> KNJIGA</a:t>
            </a:r>
          </a:p>
        </p:txBody>
      </p:sp>
      <p:sp>
        <p:nvSpPr>
          <p:cNvPr id="8" name="TextBox 22">
            <a:extLst>
              <a:ext uri="{FF2B5EF4-FFF2-40B4-BE49-F238E27FC236}">
                <a16:creationId xmlns="" xmlns:a16="http://schemas.microsoft.com/office/drawing/2014/main" id="{71536971-0614-4DE9-8ED6-BF12E781CC5A}"/>
              </a:ext>
            </a:extLst>
          </p:cNvPr>
          <p:cNvSpPr txBox="1"/>
          <p:nvPr/>
        </p:nvSpPr>
        <p:spPr>
          <a:xfrm>
            <a:off x="9940705" y="6366128"/>
            <a:ext cx="1846912" cy="400110"/>
          </a:xfrm>
          <a:prstGeom prst="rect">
            <a:avLst/>
          </a:prstGeom>
          <a:noFill/>
        </p:spPr>
        <p:txBody>
          <a:bodyPr wrap="square" rtlCol="0">
            <a:spAutoFit/>
          </a:bodyPr>
          <a:lstStyle/>
          <a:p>
            <a:pPr algn="r"/>
            <a:r>
              <a:rPr lang="hr-HR" sz="2000" dirty="0" smtClean="0">
                <a:solidFill>
                  <a:schemeClr val="tx1">
                    <a:lumMod val="50000"/>
                    <a:lumOff val="50000"/>
                  </a:schemeClr>
                </a:solidFill>
                <a:latin typeface="+mj-lt"/>
              </a:rPr>
              <a:t>N = </a:t>
            </a:r>
            <a:r>
              <a:rPr lang="en-US" sz="2000" dirty="0" smtClean="0">
                <a:solidFill>
                  <a:schemeClr val="tx1">
                    <a:lumMod val="50000"/>
                    <a:lumOff val="50000"/>
                  </a:schemeClr>
                </a:solidFill>
                <a:latin typeface="+mj-lt"/>
              </a:rPr>
              <a:t>238</a:t>
            </a:r>
            <a:r>
              <a:rPr lang="hr-HR" sz="2000" dirty="0" smtClean="0">
                <a:solidFill>
                  <a:schemeClr val="tx1">
                    <a:lumMod val="50000"/>
                    <a:lumOff val="50000"/>
                  </a:schemeClr>
                </a:solidFill>
                <a:latin typeface="+mj-lt"/>
              </a:rPr>
              <a:t> </a:t>
            </a:r>
            <a:r>
              <a:rPr lang="hr-HR" sz="2000" dirty="0">
                <a:solidFill>
                  <a:schemeClr val="tx1">
                    <a:lumMod val="50000"/>
                    <a:lumOff val="50000"/>
                  </a:schemeClr>
                </a:solidFill>
                <a:latin typeface="+mj-lt"/>
              </a:rPr>
              <a:t>(</a:t>
            </a:r>
            <a:r>
              <a:rPr lang="en-US" sz="2000" dirty="0">
                <a:solidFill>
                  <a:schemeClr val="tx1">
                    <a:lumMod val="50000"/>
                    <a:lumOff val="50000"/>
                  </a:schemeClr>
                </a:solidFill>
                <a:latin typeface="+mj-lt"/>
              </a:rPr>
              <a:t>KUPCI</a:t>
            </a:r>
            <a:r>
              <a:rPr lang="hr-HR" sz="2000" dirty="0">
                <a:solidFill>
                  <a:schemeClr val="tx1">
                    <a:lumMod val="50000"/>
                    <a:lumOff val="50000"/>
                  </a:schemeClr>
                </a:solidFill>
                <a:latin typeface="+mj-lt"/>
              </a:rPr>
              <a:t>)</a:t>
            </a:r>
          </a:p>
        </p:txBody>
      </p:sp>
    </p:spTree>
    <p:extLst>
      <p:ext uri="{BB962C8B-B14F-4D97-AF65-F5344CB8AC3E}">
        <p14:creationId xmlns:p14="http://schemas.microsoft.com/office/powerpoint/2010/main" val="4204082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11229"/>
            <a:ext cx="12216410" cy="6880457"/>
            <a:chOff x="0" y="-15766"/>
            <a:chExt cx="12216410" cy="6880457"/>
          </a:xfrm>
        </p:grpSpPr>
        <p:pic>
          <p:nvPicPr>
            <p:cNvPr id="9" name="Picture 8"/>
            <p:cNvPicPr>
              <a:picLocks noChangeAspect="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71080" y="0"/>
              <a:ext cx="11607790" cy="6864691"/>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5766"/>
              <a:ext cx="12216410" cy="6873766"/>
            </a:xfrm>
            <a:prstGeom prst="rect">
              <a:avLst/>
            </a:prstGeom>
          </p:spPr>
        </p:pic>
      </p:grpSp>
      <p:sp>
        <p:nvSpPr>
          <p:cNvPr id="22" name="TextBox 21"/>
          <p:cNvSpPr txBox="1"/>
          <p:nvPr/>
        </p:nvSpPr>
        <p:spPr>
          <a:xfrm>
            <a:off x="5754624" y="1200842"/>
            <a:ext cx="5738437" cy="4708981"/>
          </a:xfrm>
          <a:prstGeom prst="rect">
            <a:avLst/>
          </a:prstGeom>
          <a:noFill/>
        </p:spPr>
        <p:txBody>
          <a:bodyPr wrap="square" rtlCol="0">
            <a:spAutoFit/>
          </a:bodyPr>
          <a:lstStyle/>
          <a:p>
            <a:pPr algn="r"/>
            <a:r>
              <a:rPr lang="en-US" sz="3000" b="1" dirty="0">
                <a:solidFill>
                  <a:schemeClr val="tx1">
                    <a:lumMod val="75000"/>
                    <a:lumOff val="25000"/>
                  </a:schemeClr>
                </a:solidFill>
                <a:latin typeface="+mj-lt"/>
              </a:rPr>
              <a:t>VJEROJATNOST DA OSOBA S KOJOM RAZGOVARATE </a:t>
            </a:r>
            <a:r>
              <a:rPr lang="en-US" sz="3000" b="1" dirty="0" smtClean="0">
                <a:solidFill>
                  <a:schemeClr val="tx1">
                    <a:lumMod val="75000"/>
                    <a:lumOff val="25000"/>
                  </a:schemeClr>
                </a:solidFill>
                <a:latin typeface="+mj-lt"/>
              </a:rPr>
              <a:t>ČITA </a:t>
            </a:r>
            <a:r>
              <a:rPr lang="en-US" sz="3000" b="1" dirty="0">
                <a:solidFill>
                  <a:schemeClr val="tx1">
                    <a:lumMod val="75000"/>
                    <a:lumOff val="25000"/>
                  </a:schemeClr>
                </a:solidFill>
                <a:latin typeface="+mj-lt"/>
              </a:rPr>
              <a:t>POVEĆAVA SE UKOLIKO RAZGOVARATE S …</a:t>
            </a:r>
          </a:p>
          <a:p>
            <a:pPr algn="r"/>
            <a:endParaRPr lang="en-US" sz="3000" b="1" dirty="0">
              <a:solidFill>
                <a:schemeClr val="tx1">
                  <a:lumMod val="75000"/>
                  <a:lumOff val="25000"/>
                </a:schemeClr>
              </a:solidFill>
              <a:latin typeface="+mj-lt"/>
            </a:endParaRPr>
          </a:p>
          <a:p>
            <a:pPr algn="r"/>
            <a:r>
              <a:rPr lang="en-US" sz="3000" dirty="0" err="1">
                <a:solidFill>
                  <a:schemeClr val="tx1">
                    <a:lumMod val="75000"/>
                    <a:lumOff val="25000"/>
                  </a:schemeClr>
                </a:solidFill>
                <a:latin typeface="+mj-lt"/>
              </a:rPr>
              <a:t>ženskom</a:t>
            </a:r>
            <a:r>
              <a:rPr lang="en-US" sz="3000" dirty="0">
                <a:solidFill>
                  <a:schemeClr val="tx1">
                    <a:lumMod val="75000"/>
                    <a:lumOff val="25000"/>
                  </a:schemeClr>
                </a:solidFill>
                <a:latin typeface="+mj-lt"/>
              </a:rPr>
              <a:t> </a:t>
            </a:r>
            <a:r>
              <a:rPr lang="en-US" sz="3000" dirty="0" err="1">
                <a:solidFill>
                  <a:schemeClr val="tx1">
                    <a:lumMod val="75000"/>
                    <a:lumOff val="25000"/>
                  </a:schemeClr>
                </a:solidFill>
                <a:latin typeface="+mj-lt"/>
              </a:rPr>
              <a:t>osobom</a:t>
            </a:r>
            <a:r>
              <a:rPr lang="en-US" sz="3000" dirty="0">
                <a:solidFill>
                  <a:schemeClr val="tx1">
                    <a:lumMod val="75000"/>
                    <a:lumOff val="25000"/>
                  </a:schemeClr>
                </a:solidFill>
                <a:latin typeface="+mj-lt"/>
              </a:rPr>
              <a:t> (50%), </a:t>
            </a:r>
          </a:p>
          <a:p>
            <a:pPr algn="r"/>
            <a:r>
              <a:rPr lang="en-US" sz="3000" dirty="0" err="1">
                <a:solidFill>
                  <a:schemeClr val="tx1">
                    <a:lumMod val="75000"/>
                    <a:lumOff val="25000"/>
                  </a:schemeClr>
                </a:solidFill>
                <a:latin typeface="+mj-lt"/>
              </a:rPr>
              <a:t>osobom</a:t>
            </a:r>
            <a:r>
              <a:rPr lang="en-US" sz="3000" dirty="0">
                <a:solidFill>
                  <a:schemeClr val="tx1">
                    <a:lumMod val="75000"/>
                    <a:lumOff val="25000"/>
                  </a:schemeClr>
                </a:solidFill>
                <a:latin typeface="+mj-lt"/>
              </a:rPr>
              <a:t> u </a:t>
            </a:r>
            <a:r>
              <a:rPr lang="en-US" sz="3000" dirty="0" err="1">
                <a:solidFill>
                  <a:schemeClr val="tx1">
                    <a:lumMod val="75000"/>
                    <a:lumOff val="25000"/>
                  </a:schemeClr>
                </a:solidFill>
                <a:latin typeface="+mj-lt"/>
              </a:rPr>
              <a:t>dobi</a:t>
            </a:r>
            <a:r>
              <a:rPr lang="en-US" sz="3000" dirty="0">
                <a:solidFill>
                  <a:schemeClr val="tx1">
                    <a:lumMod val="75000"/>
                    <a:lumOff val="25000"/>
                  </a:schemeClr>
                </a:solidFill>
                <a:latin typeface="+mj-lt"/>
              </a:rPr>
              <a:t> </a:t>
            </a:r>
            <a:r>
              <a:rPr lang="en-US" sz="3000" dirty="0" smtClean="0">
                <a:solidFill>
                  <a:schemeClr val="tx1">
                    <a:lumMod val="75000"/>
                    <a:lumOff val="25000"/>
                  </a:schemeClr>
                </a:solidFill>
                <a:latin typeface="+mj-lt"/>
              </a:rPr>
              <a:t>26-35 </a:t>
            </a:r>
            <a:r>
              <a:rPr lang="en-US" sz="3000" dirty="0" err="1">
                <a:solidFill>
                  <a:schemeClr val="tx1">
                    <a:lumMod val="75000"/>
                    <a:lumOff val="25000"/>
                  </a:schemeClr>
                </a:solidFill>
                <a:latin typeface="+mj-lt"/>
              </a:rPr>
              <a:t>godina</a:t>
            </a:r>
            <a:r>
              <a:rPr lang="en-US" sz="3000" dirty="0">
                <a:solidFill>
                  <a:schemeClr val="tx1">
                    <a:lumMod val="75000"/>
                    <a:lumOff val="25000"/>
                  </a:schemeClr>
                </a:solidFill>
                <a:latin typeface="+mj-lt"/>
              </a:rPr>
              <a:t> (50%), </a:t>
            </a:r>
            <a:r>
              <a:rPr lang="en-US" sz="3000" dirty="0" err="1" smtClean="0">
                <a:solidFill>
                  <a:schemeClr val="tx1">
                    <a:lumMod val="75000"/>
                    <a:lumOff val="25000"/>
                  </a:schemeClr>
                </a:solidFill>
                <a:latin typeface="+mj-lt"/>
              </a:rPr>
              <a:t>visokoobrazovanom</a:t>
            </a:r>
            <a:r>
              <a:rPr lang="en-US" sz="3000" dirty="0" smtClean="0">
                <a:solidFill>
                  <a:schemeClr val="tx1">
                    <a:lumMod val="75000"/>
                    <a:lumOff val="25000"/>
                  </a:schemeClr>
                </a:solidFill>
                <a:latin typeface="+mj-lt"/>
              </a:rPr>
              <a:t> </a:t>
            </a:r>
            <a:r>
              <a:rPr lang="en-US" sz="3000" dirty="0" err="1">
                <a:solidFill>
                  <a:schemeClr val="tx1">
                    <a:lumMod val="75000"/>
                    <a:lumOff val="25000"/>
                  </a:schemeClr>
                </a:solidFill>
                <a:latin typeface="+mj-lt"/>
              </a:rPr>
              <a:t>osobom</a:t>
            </a:r>
            <a:r>
              <a:rPr lang="en-US" sz="3000" dirty="0">
                <a:solidFill>
                  <a:schemeClr val="tx1">
                    <a:lumMod val="75000"/>
                    <a:lumOff val="25000"/>
                  </a:schemeClr>
                </a:solidFill>
                <a:latin typeface="+mj-lt"/>
              </a:rPr>
              <a:t> (69%) </a:t>
            </a:r>
            <a:r>
              <a:rPr lang="en-US" sz="3000" dirty="0" err="1">
                <a:solidFill>
                  <a:schemeClr val="tx1">
                    <a:lumMod val="75000"/>
                    <a:lumOff val="25000"/>
                  </a:schemeClr>
                </a:solidFill>
                <a:latin typeface="+mj-lt"/>
              </a:rPr>
              <a:t>ili</a:t>
            </a:r>
            <a:r>
              <a:rPr lang="en-US" sz="3000" dirty="0">
                <a:solidFill>
                  <a:schemeClr val="tx1">
                    <a:lumMod val="75000"/>
                    <a:lumOff val="25000"/>
                  </a:schemeClr>
                </a:solidFill>
                <a:latin typeface="+mj-lt"/>
              </a:rPr>
              <a:t> </a:t>
            </a:r>
          </a:p>
          <a:p>
            <a:pPr algn="r"/>
            <a:r>
              <a:rPr lang="en-US" sz="3000" dirty="0">
                <a:solidFill>
                  <a:schemeClr val="tx1">
                    <a:lumMod val="75000"/>
                    <a:lumOff val="25000"/>
                  </a:schemeClr>
                </a:solidFill>
                <a:latin typeface="+mj-lt"/>
              </a:rPr>
              <a:t>s </a:t>
            </a:r>
            <a:r>
              <a:rPr lang="en-US" sz="3000" dirty="0" err="1">
                <a:solidFill>
                  <a:schemeClr val="tx1">
                    <a:lumMod val="75000"/>
                    <a:lumOff val="25000"/>
                  </a:schemeClr>
                </a:solidFill>
                <a:latin typeface="+mj-lt"/>
              </a:rPr>
              <a:t>nekim</a:t>
            </a:r>
            <a:r>
              <a:rPr lang="en-US" sz="3000" dirty="0">
                <a:solidFill>
                  <a:schemeClr val="tx1">
                    <a:lumMod val="75000"/>
                    <a:lumOff val="25000"/>
                  </a:schemeClr>
                </a:solidFill>
                <a:latin typeface="+mj-lt"/>
              </a:rPr>
              <a:t> </a:t>
            </a:r>
            <a:r>
              <a:rPr lang="en-US" sz="3000" dirty="0" err="1">
                <a:solidFill>
                  <a:schemeClr val="tx1">
                    <a:lumMod val="75000"/>
                    <a:lumOff val="25000"/>
                  </a:schemeClr>
                </a:solidFill>
                <a:latin typeface="+mj-lt"/>
              </a:rPr>
              <a:t>čija</a:t>
            </a:r>
            <a:r>
              <a:rPr lang="en-US" sz="3000" dirty="0">
                <a:solidFill>
                  <a:schemeClr val="tx1">
                    <a:lumMod val="75000"/>
                    <a:lumOff val="25000"/>
                  </a:schemeClr>
                </a:solidFill>
                <a:latin typeface="+mj-lt"/>
              </a:rPr>
              <a:t> </a:t>
            </a:r>
            <a:r>
              <a:rPr lang="en-US" sz="3000" dirty="0" err="1">
                <a:solidFill>
                  <a:schemeClr val="tx1">
                    <a:lumMod val="75000"/>
                    <a:lumOff val="25000"/>
                  </a:schemeClr>
                </a:solidFill>
                <a:latin typeface="+mj-lt"/>
              </a:rPr>
              <a:t>su</a:t>
            </a:r>
            <a:r>
              <a:rPr lang="en-US" sz="3000" dirty="0">
                <a:solidFill>
                  <a:schemeClr val="tx1">
                    <a:lumMod val="75000"/>
                    <a:lumOff val="25000"/>
                  </a:schemeClr>
                </a:solidFill>
                <a:latin typeface="+mj-lt"/>
              </a:rPr>
              <a:t> </a:t>
            </a:r>
            <a:r>
              <a:rPr lang="en-US" sz="3000" dirty="0" err="1">
                <a:solidFill>
                  <a:schemeClr val="tx1">
                    <a:lumMod val="75000"/>
                    <a:lumOff val="25000"/>
                  </a:schemeClr>
                </a:solidFill>
                <a:latin typeface="+mj-lt"/>
              </a:rPr>
              <a:t>osobna</a:t>
            </a:r>
            <a:r>
              <a:rPr lang="en-US" sz="3000" dirty="0">
                <a:solidFill>
                  <a:schemeClr val="tx1">
                    <a:lumMod val="75000"/>
                    <a:lumOff val="25000"/>
                  </a:schemeClr>
                </a:solidFill>
                <a:latin typeface="+mj-lt"/>
              </a:rPr>
              <a:t> </a:t>
            </a:r>
            <a:r>
              <a:rPr lang="en-US" sz="3000" dirty="0" err="1">
                <a:solidFill>
                  <a:schemeClr val="tx1">
                    <a:lumMod val="75000"/>
                    <a:lumOff val="25000"/>
                  </a:schemeClr>
                </a:solidFill>
                <a:latin typeface="+mj-lt"/>
              </a:rPr>
              <a:t>primanja</a:t>
            </a:r>
            <a:r>
              <a:rPr lang="en-US" sz="3000" dirty="0">
                <a:solidFill>
                  <a:schemeClr val="tx1">
                    <a:lumMod val="75000"/>
                    <a:lumOff val="25000"/>
                  </a:schemeClr>
                </a:solidFill>
                <a:latin typeface="+mj-lt"/>
              </a:rPr>
              <a:t> 6.000-8.000 </a:t>
            </a:r>
            <a:r>
              <a:rPr lang="en-US" sz="3000" dirty="0" err="1">
                <a:solidFill>
                  <a:schemeClr val="tx1">
                    <a:lumMod val="75000"/>
                    <a:lumOff val="25000"/>
                  </a:schemeClr>
                </a:solidFill>
                <a:latin typeface="+mj-lt"/>
              </a:rPr>
              <a:t>hrk</a:t>
            </a:r>
            <a:r>
              <a:rPr lang="en-US" sz="3000" dirty="0">
                <a:solidFill>
                  <a:schemeClr val="tx1">
                    <a:lumMod val="75000"/>
                    <a:lumOff val="25000"/>
                  </a:schemeClr>
                </a:solidFill>
                <a:latin typeface="+mj-lt"/>
              </a:rPr>
              <a:t> </a:t>
            </a:r>
            <a:r>
              <a:rPr lang="en-US" sz="3000" dirty="0" err="1">
                <a:solidFill>
                  <a:schemeClr val="tx1">
                    <a:lumMod val="75000"/>
                    <a:lumOff val="25000"/>
                  </a:schemeClr>
                </a:solidFill>
                <a:latin typeface="+mj-lt"/>
              </a:rPr>
              <a:t>mjesečno</a:t>
            </a:r>
            <a:r>
              <a:rPr lang="en-US" sz="3000" dirty="0">
                <a:solidFill>
                  <a:schemeClr val="tx1">
                    <a:lumMod val="75000"/>
                    <a:lumOff val="25000"/>
                  </a:schemeClr>
                </a:solidFill>
                <a:latin typeface="+mj-lt"/>
              </a:rPr>
              <a:t> (65%). </a:t>
            </a:r>
            <a:endParaRPr lang="hr-HR" sz="3000" dirty="0">
              <a:solidFill>
                <a:schemeClr val="tx1">
                  <a:lumMod val="75000"/>
                  <a:lumOff val="25000"/>
                </a:schemeClr>
              </a:solidFill>
              <a:latin typeface="+mj-lt"/>
            </a:endParaRPr>
          </a:p>
        </p:txBody>
      </p:sp>
      <p:sp>
        <p:nvSpPr>
          <p:cNvPr id="3" name="Pravokutnik 2">
            <a:extLst>
              <a:ext uri="{FF2B5EF4-FFF2-40B4-BE49-F238E27FC236}">
                <a16:creationId xmlns="" xmlns:a16="http://schemas.microsoft.com/office/drawing/2014/main" id="{8B48DA37-E8C5-4BEB-A4A2-C0F6CBF6877B}"/>
              </a:ext>
            </a:extLst>
          </p:cNvPr>
          <p:cNvSpPr/>
          <p:nvPr/>
        </p:nvSpPr>
        <p:spPr>
          <a:xfrm>
            <a:off x="3212768" y="423510"/>
            <a:ext cx="2406316" cy="109728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dirty="0"/>
              <a:t>Prosjek 42%</a:t>
            </a:r>
          </a:p>
        </p:txBody>
      </p:sp>
    </p:spTree>
    <p:extLst>
      <p:ext uri="{BB962C8B-B14F-4D97-AF65-F5344CB8AC3E}">
        <p14:creationId xmlns:p14="http://schemas.microsoft.com/office/powerpoint/2010/main" val="2778244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73227" y="48824"/>
            <a:ext cx="11680948" cy="6761050"/>
          </a:xfrm>
          <a:prstGeom prst="rect">
            <a:avLst/>
          </a:prstGeom>
        </p:spPr>
      </p:pic>
      <p:sp>
        <p:nvSpPr>
          <p:cNvPr id="4" name="Rectangle 3"/>
          <p:cNvSpPr/>
          <p:nvPr/>
        </p:nvSpPr>
        <p:spPr>
          <a:xfrm>
            <a:off x="673768" y="409886"/>
            <a:ext cx="3563006" cy="1351139"/>
          </a:xfrm>
          <a:prstGeom prst="rect">
            <a:avLst/>
          </a:prstGeom>
        </p:spPr>
        <p:txBody>
          <a:bodyPr wrap="square">
            <a:spAutoFit/>
          </a:bodyPr>
          <a:lstStyle/>
          <a:p>
            <a:pPr algn="ctr">
              <a:lnSpc>
                <a:spcPct val="107000"/>
              </a:lnSpc>
              <a:spcAft>
                <a:spcPts val="800"/>
              </a:spcAft>
            </a:pPr>
            <a:r>
              <a:rPr lang="hr-HR" sz="8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e knjiga</a:t>
            </a:r>
            <a:endParaRPr lang="hr-HR" sz="80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410" y="4961"/>
            <a:ext cx="12216410" cy="6873766"/>
          </a:xfrm>
          <a:prstGeom prst="rect">
            <a:avLst/>
          </a:prstGeom>
        </p:spPr>
      </p:pic>
    </p:spTree>
    <p:extLst>
      <p:ext uri="{BB962C8B-B14F-4D97-AF65-F5344CB8AC3E}">
        <p14:creationId xmlns:p14="http://schemas.microsoft.com/office/powerpoint/2010/main" val="3194769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47135" y="296863"/>
            <a:ext cx="10117394" cy="820737"/>
          </a:xfrm>
          <a:prstGeom prst="rect">
            <a:avLst/>
          </a:prstGeom>
        </p:spPr>
        <p:txBody>
          <a:bodyPr/>
          <a:lstStyle/>
          <a:p>
            <a:r>
              <a:rPr lang="it-IT" sz="4500" b="1" dirty="0">
                <a:solidFill>
                  <a:schemeClr val="tx1">
                    <a:lumMod val="50000"/>
                    <a:lumOff val="50000"/>
                  </a:schemeClr>
                </a:solidFill>
              </a:rPr>
              <a:t>ČITATE LI BAREM POVREMENO </a:t>
            </a:r>
            <a:r>
              <a:rPr lang="hr-HR" sz="4500" b="1" dirty="0">
                <a:solidFill>
                  <a:schemeClr val="tx1">
                    <a:lumMod val="50000"/>
                    <a:lumOff val="50000"/>
                  </a:schemeClr>
                </a:solidFill>
              </a:rPr>
              <a:t>E</a:t>
            </a:r>
            <a:r>
              <a:rPr lang="it-IT" sz="4500" b="1" dirty="0">
                <a:solidFill>
                  <a:schemeClr val="tx1">
                    <a:lumMod val="50000"/>
                    <a:lumOff val="50000"/>
                  </a:schemeClr>
                </a:solidFill>
              </a:rPr>
              <a:t> KNJIGE?</a:t>
            </a:r>
          </a:p>
        </p:txBody>
      </p:sp>
      <p:sp>
        <p:nvSpPr>
          <p:cNvPr id="4" name="Subtitle 3"/>
          <p:cNvSpPr>
            <a:spLocks noGrp="1"/>
          </p:cNvSpPr>
          <p:nvPr>
            <p:ph type="subTitle" idx="1"/>
          </p:nvPr>
        </p:nvSpPr>
        <p:spPr>
          <a:xfrm>
            <a:off x="1659501" y="1671071"/>
            <a:ext cx="2515737" cy="457377"/>
          </a:xfrm>
          <a:prstGeom prst="rect">
            <a:avLst/>
          </a:prstGeom>
        </p:spPr>
        <p:txBody>
          <a:bodyPr/>
          <a:lstStyle/>
          <a:p>
            <a:r>
              <a:rPr lang="hr-HR" dirty="0">
                <a:solidFill>
                  <a:schemeClr val="tx1">
                    <a:lumMod val="50000"/>
                    <a:lumOff val="50000"/>
                  </a:schemeClr>
                </a:solidFill>
              </a:rPr>
              <a:t>Čitam i kupujem</a:t>
            </a:r>
          </a:p>
        </p:txBody>
      </p:sp>
      <p:sp>
        <p:nvSpPr>
          <p:cNvPr id="6" name="TextBox 5"/>
          <p:cNvSpPr txBox="1"/>
          <p:nvPr/>
        </p:nvSpPr>
        <p:spPr>
          <a:xfrm>
            <a:off x="9259960" y="6422637"/>
            <a:ext cx="2932040" cy="276999"/>
          </a:xfrm>
          <a:prstGeom prst="rect">
            <a:avLst/>
          </a:prstGeom>
          <a:noFill/>
        </p:spPr>
        <p:txBody>
          <a:bodyPr wrap="square" rtlCol="0">
            <a:spAutoFit/>
          </a:bodyPr>
          <a:lstStyle/>
          <a:p>
            <a:pPr algn="ctr"/>
            <a:r>
              <a:rPr lang="hr-HR" sz="1200" dirty="0"/>
              <a:t>UKUPNA POPULACIJA (N=1.000)</a:t>
            </a:r>
          </a:p>
        </p:txBody>
      </p:sp>
      <p:pic>
        <p:nvPicPr>
          <p:cNvPr id="1026" name="Picture 2" descr="Povezana slika"/>
          <p:cNvPicPr>
            <a:picLocks noChangeAspect="1" noChangeArrowheads="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69487" y="2146301"/>
            <a:ext cx="2695765" cy="28890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30265" y="5035368"/>
            <a:ext cx="1774209" cy="1015663"/>
          </a:xfrm>
          <a:prstGeom prst="rect">
            <a:avLst/>
          </a:prstGeom>
          <a:noFill/>
        </p:spPr>
        <p:txBody>
          <a:bodyPr wrap="square" rtlCol="0">
            <a:spAutoFit/>
          </a:bodyPr>
          <a:lstStyle/>
          <a:p>
            <a:pPr algn="ctr"/>
            <a:r>
              <a:rPr lang="hr-HR" sz="6000" b="1" dirty="0">
                <a:solidFill>
                  <a:schemeClr val="tx1">
                    <a:lumMod val="50000"/>
                    <a:lumOff val="50000"/>
                  </a:schemeClr>
                </a:solidFill>
              </a:rPr>
              <a:t>2%</a:t>
            </a:r>
          </a:p>
        </p:txBody>
      </p:sp>
      <p:pic>
        <p:nvPicPr>
          <p:cNvPr id="1028" name="Picture 4" descr="Slikovni rezultat za money icon png"/>
          <p:cNvPicPr>
            <a:picLocks noChangeAspect="1" noChangeArrowheads="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52460" y="2567972"/>
            <a:ext cx="1129818" cy="121405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818222" y="1692322"/>
            <a:ext cx="2830045" cy="4358709"/>
            <a:chOff x="4818222" y="1692322"/>
            <a:chExt cx="2830045" cy="4358709"/>
          </a:xfrm>
        </p:grpSpPr>
        <p:pic>
          <p:nvPicPr>
            <p:cNvPr id="7" name="Picture 2" descr="Povezana slika"/>
            <p:cNvPicPr>
              <a:picLocks noChangeAspect="1" noChangeArrowheads="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85362" y="2146301"/>
              <a:ext cx="2695765" cy="288906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346140" y="5035368"/>
              <a:ext cx="1774209" cy="1015663"/>
            </a:xfrm>
            <a:prstGeom prst="rect">
              <a:avLst/>
            </a:prstGeom>
            <a:noFill/>
          </p:spPr>
          <p:txBody>
            <a:bodyPr wrap="square" rtlCol="0">
              <a:spAutoFit/>
            </a:bodyPr>
            <a:lstStyle/>
            <a:p>
              <a:pPr algn="ctr"/>
              <a:r>
                <a:rPr lang="hr-HR" sz="6000" b="1" dirty="0">
                  <a:solidFill>
                    <a:schemeClr val="tx1">
                      <a:lumMod val="50000"/>
                      <a:lumOff val="50000"/>
                    </a:schemeClr>
                  </a:solidFill>
                </a:rPr>
                <a:t>12%</a:t>
              </a:r>
            </a:p>
          </p:txBody>
        </p:sp>
        <p:pic>
          <p:nvPicPr>
            <p:cNvPr id="13" name="Picture 4" descr="Slikovni rezultat za money icon png"/>
            <p:cNvPicPr>
              <a:picLocks noChangeAspect="1" noChangeArrowheads="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68335" y="2567971"/>
              <a:ext cx="1129818" cy="1214059"/>
            </a:xfrm>
            <a:prstGeom prst="rect">
              <a:avLst/>
            </a:prstGeom>
            <a:noFill/>
            <a:extLst>
              <a:ext uri="{909E8E84-426E-40DD-AFC4-6F175D3DCCD1}">
                <a14:hiddenFill xmlns:a14="http://schemas.microsoft.com/office/drawing/2010/main">
                  <a:solidFill>
                    <a:srgbClr val="FFFFFF"/>
                  </a:solidFill>
                </a14:hiddenFill>
              </a:ext>
            </a:extLst>
          </p:spPr>
        </p:pic>
        <p:sp>
          <p:nvSpPr>
            <p:cNvPr id="9" name="Multiply 8"/>
            <p:cNvSpPr/>
            <p:nvPr/>
          </p:nvSpPr>
          <p:spPr>
            <a:xfrm>
              <a:off x="5668335" y="2567972"/>
              <a:ext cx="1129818" cy="1234091"/>
            </a:xfrm>
            <a:prstGeom prst="mathMultiply">
              <a:avLst>
                <a:gd name="adj1" fmla="val 1627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highlight>
                  <a:srgbClr val="99CCFF"/>
                </a:highlight>
              </a:endParaRPr>
            </a:p>
          </p:txBody>
        </p:sp>
        <p:sp>
          <p:nvSpPr>
            <p:cNvPr id="16" name="Subtitle 3"/>
            <p:cNvSpPr txBox="1">
              <a:spLocks/>
            </p:cNvSpPr>
            <p:nvPr/>
          </p:nvSpPr>
          <p:spPr>
            <a:xfrm>
              <a:off x="4818222" y="1692322"/>
              <a:ext cx="2830045" cy="45737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r-HR" dirty="0">
                  <a:solidFill>
                    <a:schemeClr val="tx1">
                      <a:lumMod val="50000"/>
                      <a:lumOff val="50000"/>
                    </a:schemeClr>
                  </a:solidFill>
                </a:rPr>
                <a:t>Čitam, ali ne kupujem</a:t>
              </a:r>
            </a:p>
          </p:txBody>
        </p:sp>
      </p:grpSp>
      <p:grpSp>
        <p:nvGrpSpPr>
          <p:cNvPr id="12" name="Group 11"/>
          <p:cNvGrpSpPr/>
          <p:nvPr/>
        </p:nvGrpSpPr>
        <p:grpSpPr>
          <a:xfrm>
            <a:off x="7999817" y="1692322"/>
            <a:ext cx="2932040" cy="4358708"/>
            <a:chOff x="7999817" y="1692322"/>
            <a:chExt cx="2932040" cy="4358708"/>
          </a:xfrm>
        </p:grpSpPr>
        <p:pic>
          <p:nvPicPr>
            <p:cNvPr id="8" name="Picture 2" descr="Povezana slika"/>
            <p:cNvPicPr>
              <a:picLocks noChangeAspect="1" noChangeArrowheads="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117955" y="2146301"/>
              <a:ext cx="2695765" cy="288906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578733" y="5035367"/>
              <a:ext cx="1774209" cy="1015663"/>
            </a:xfrm>
            <a:prstGeom prst="rect">
              <a:avLst/>
            </a:prstGeom>
            <a:noFill/>
          </p:spPr>
          <p:txBody>
            <a:bodyPr wrap="square" rtlCol="0">
              <a:spAutoFit/>
            </a:bodyPr>
            <a:lstStyle/>
            <a:p>
              <a:pPr algn="ctr"/>
              <a:r>
                <a:rPr lang="hr-HR" sz="6000" b="1" dirty="0">
                  <a:solidFill>
                    <a:schemeClr val="tx1">
                      <a:lumMod val="50000"/>
                      <a:lumOff val="50000"/>
                    </a:schemeClr>
                  </a:solidFill>
                </a:rPr>
                <a:t>86%</a:t>
              </a:r>
            </a:p>
          </p:txBody>
        </p:sp>
        <p:sp>
          <p:nvSpPr>
            <p:cNvPr id="15" name="Multiply 14"/>
            <p:cNvSpPr/>
            <p:nvPr/>
          </p:nvSpPr>
          <p:spPr>
            <a:xfrm>
              <a:off x="8117954" y="1692322"/>
              <a:ext cx="2695766" cy="3125338"/>
            </a:xfrm>
            <a:prstGeom prst="mathMultiply">
              <a:avLst>
                <a:gd name="adj1" fmla="val 1627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highlight>
                  <a:srgbClr val="99CCFF"/>
                </a:highlight>
              </a:endParaRPr>
            </a:p>
          </p:txBody>
        </p:sp>
        <p:sp>
          <p:nvSpPr>
            <p:cNvPr id="17" name="Subtitle 3"/>
            <p:cNvSpPr txBox="1">
              <a:spLocks/>
            </p:cNvSpPr>
            <p:nvPr/>
          </p:nvSpPr>
          <p:spPr>
            <a:xfrm>
              <a:off x="7999817" y="1732361"/>
              <a:ext cx="2932040" cy="45737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r-HR" dirty="0">
                  <a:solidFill>
                    <a:schemeClr val="tx1">
                      <a:lumMod val="50000"/>
                      <a:lumOff val="50000"/>
                    </a:schemeClr>
                  </a:solidFill>
                </a:rPr>
                <a:t>Ne čitam i ne kupujem</a:t>
              </a:r>
            </a:p>
          </p:txBody>
        </p:sp>
      </p:grpSp>
    </p:spTree>
    <p:extLst>
      <p:ext uri="{BB962C8B-B14F-4D97-AF65-F5344CB8AC3E}">
        <p14:creationId xmlns:p14="http://schemas.microsoft.com/office/powerpoint/2010/main" val="2434827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8917" y="5237247"/>
            <a:ext cx="10074165" cy="750975"/>
          </a:xfrm>
          <a:prstGeom prst="rect">
            <a:avLst/>
          </a:prstGeom>
        </p:spPr>
        <p:txBody>
          <a:bodyPr wrap="square">
            <a:spAutoFit/>
          </a:bodyPr>
          <a:lstStyle/>
          <a:p>
            <a:pPr algn="ctr">
              <a:lnSpc>
                <a:spcPct val="107000"/>
              </a:lnSpc>
              <a:spcAft>
                <a:spcPts val="800"/>
              </a:spcAft>
            </a:pPr>
            <a:r>
              <a:rPr lang="hr-HR" sz="4000" dirty="0">
                <a:solidFill>
                  <a:schemeClr val="accent1"/>
                </a:solidFill>
                <a:latin typeface="+mj-lt"/>
                <a:ea typeface="Calibri" panose="020F0502020204030204" pitchFamily="34" charset="0"/>
                <a:cs typeface="Times New Roman" panose="02020603050405020304" pitchFamily="18" charset="0"/>
              </a:rPr>
              <a:t>„</a:t>
            </a:r>
            <a:r>
              <a:rPr lang="hr-HR" sz="3500" dirty="0">
                <a:solidFill>
                  <a:schemeClr val="accent1"/>
                </a:solidFill>
                <a:latin typeface="+mj-lt"/>
                <a:ea typeface="Calibri" panose="020F0502020204030204" pitchFamily="34" charset="0"/>
                <a:cs typeface="Times New Roman" panose="02020603050405020304" pitchFamily="18" charset="0"/>
              </a:rPr>
              <a:t>Ja ne čitam </a:t>
            </a:r>
            <a:r>
              <a:rPr lang="hr-HR" sz="3500" dirty="0" smtClean="0">
                <a:solidFill>
                  <a:schemeClr val="accent1"/>
                </a:solidFill>
                <a:latin typeface="+mj-lt"/>
                <a:ea typeface="Calibri" panose="020F0502020204030204" pitchFamily="34" charset="0"/>
                <a:cs typeface="Times New Roman" panose="02020603050405020304" pitchFamily="18" charset="0"/>
              </a:rPr>
              <a:t>e-knjige</a:t>
            </a:r>
            <a:r>
              <a:rPr lang="hr-HR" sz="3500" dirty="0">
                <a:solidFill>
                  <a:schemeClr val="accent1"/>
                </a:solidFill>
                <a:latin typeface="+mj-lt"/>
                <a:ea typeface="Calibri" panose="020F0502020204030204" pitchFamily="34" charset="0"/>
                <a:cs typeface="Times New Roman" panose="02020603050405020304" pitchFamily="18" charset="0"/>
              </a:rPr>
              <a:t>, ja volim knjigu opipati i listati.”</a:t>
            </a:r>
            <a:endParaRPr lang="hr-HR" sz="3500" dirty="0">
              <a:solidFill>
                <a:schemeClr val="accent1"/>
              </a:solidFill>
              <a:effectLst/>
              <a:latin typeface="+mj-lt"/>
              <a:ea typeface="Calibri" panose="020F0502020204030204" pitchFamily="34" charset="0"/>
              <a:cs typeface="Times New Roman" panose="02020603050405020304" pitchFamily="18" charset="0"/>
            </a:endParaRPr>
          </a:p>
        </p:txBody>
      </p:sp>
      <p:sp>
        <p:nvSpPr>
          <p:cNvPr id="2" name="TekstniOkvir 1">
            <a:extLst>
              <a:ext uri="{FF2B5EF4-FFF2-40B4-BE49-F238E27FC236}">
                <a16:creationId xmlns="" xmlns:a16="http://schemas.microsoft.com/office/drawing/2014/main" id="{1357D7E8-CC10-4577-A68A-2532D97A6582}"/>
              </a:ext>
            </a:extLst>
          </p:cNvPr>
          <p:cNvSpPr txBox="1"/>
          <p:nvPr/>
        </p:nvSpPr>
        <p:spPr>
          <a:xfrm>
            <a:off x="1540978" y="460391"/>
            <a:ext cx="9085634" cy="3785652"/>
          </a:xfrm>
          <a:prstGeom prst="rect">
            <a:avLst/>
          </a:prstGeom>
          <a:noFill/>
        </p:spPr>
        <p:txBody>
          <a:bodyPr wrap="square" rtlCol="0">
            <a:spAutoFit/>
          </a:bodyPr>
          <a:lstStyle/>
          <a:p>
            <a:pPr algn="ctr"/>
            <a:r>
              <a:rPr lang="hr-HR" sz="4000" b="1" dirty="0">
                <a:solidFill>
                  <a:schemeClr val="tx1">
                    <a:lumMod val="65000"/>
                    <a:lumOff val="35000"/>
                  </a:schemeClr>
                </a:solidFill>
                <a:latin typeface="+mj-lt"/>
              </a:rPr>
              <a:t>E-KNJIGA MANJE JE PRIVLAČNA ZBOG: </a:t>
            </a:r>
          </a:p>
          <a:p>
            <a:pPr algn="ctr"/>
            <a:endParaRPr lang="en-US" sz="4000" dirty="0">
              <a:solidFill>
                <a:schemeClr val="tx1">
                  <a:lumMod val="65000"/>
                  <a:lumOff val="35000"/>
                </a:schemeClr>
              </a:solidFill>
              <a:latin typeface="+mj-lt"/>
            </a:endParaRPr>
          </a:p>
          <a:p>
            <a:pPr algn="ctr">
              <a:spcBef>
                <a:spcPts val="600"/>
              </a:spcBef>
            </a:pPr>
            <a:r>
              <a:rPr lang="hr-HR" sz="3500" dirty="0">
                <a:solidFill>
                  <a:schemeClr val="tx1">
                    <a:lumMod val="65000"/>
                    <a:lumOff val="35000"/>
                  </a:schemeClr>
                </a:solidFill>
                <a:latin typeface="+mj-lt"/>
              </a:rPr>
              <a:t>Oči se umaraju gledajući u ekran</a:t>
            </a:r>
          </a:p>
          <a:p>
            <a:pPr algn="ctr">
              <a:spcBef>
                <a:spcPts val="600"/>
              </a:spcBef>
            </a:pPr>
            <a:r>
              <a:rPr lang="hr-HR" sz="3500" dirty="0">
                <a:solidFill>
                  <a:schemeClr val="tx1">
                    <a:lumMod val="65000"/>
                    <a:lumOff val="35000"/>
                  </a:schemeClr>
                </a:solidFill>
                <a:latin typeface="+mj-lt"/>
              </a:rPr>
              <a:t>Nedostaje doživljaj knjige </a:t>
            </a:r>
          </a:p>
          <a:p>
            <a:pPr algn="ctr">
              <a:spcBef>
                <a:spcPts val="600"/>
              </a:spcBef>
            </a:pPr>
            <a:r>
              <a:rPr lang="hr-HR" sz="3500" dirty="0">
                <a:solidFill>
                  <a:schemeClr val="tx1">
                    <a:lumMod val="65000"/>
                    <a:lumOff val="35000"/>
                  </a:schemeClr>
                </a:solidFill>
                <a:latin typeface="+mj-lt"/>
              </a:rPr>
              <a:t>Visoka cijena </a:t>
            </a:r>
            <a:r>
              <a:rPr lang="hr-HR" sz="3500" dirty="0" smtClean="0">
                <a:solidFill>
                  <a:schemeClr val="tx1">
                    <a:lumMod val="65000"/>
                    <a:lumOff val="35000"/>
                  </a:schemeClr>
                </a:solidFill>
                <a:latin typeface="+mj-lt"/>
              </a:rPr>
              <a:t>e-izdanja</a:t>
            </a:r>
            <a:endParaRPr lang="hr-HR" sz="3500" dirty="0">
              <a:solidFill>
                <a:schemeClr val="tx1">
                  <a:lumMod val="65000"/>
                  <a:lumOff val="35000"/>
                </a:schemeClr>
              </a:solidFill>
              <a:latin typeface="+mj-lt"/>
            </a:endParaRPr>
          </a:p>
          <a:p>
            <a:pPr algn="ctr">
              <a:spcBef>
                <a:spcPts val="600"/>
              </a:spcBef>
            </a:pPr>
            <a:r>
              <a:rPr lang="hr-HR" sz="3500" dirty="0">
                <a:solidFill>
                  <a:schemeClr val="tx1">
                    <a:lumMod val="65000"/>
                    <a:lumOff val="35000"/>
                  </a:schemeClr>
                </a:solidFill>
                <a:latin typeface="+mj-lt"/>
              </a:rPr>
              <a:t>Visoka cijena </a:t>
            </a:r>
            <a:r>
              <a:rPr lang="hr-HR" sz="3500" dirty="0" smtClean="0">
                <a:solidFill>
                  <a:schemeClr val="tx1">
                    <a:lumMod val="65000"/>
                    <a:lumOff val="35000"/>
                  </a:schemeClr>
                </a:solidFill>
                <a:latin typeface="+mj-lt"/>
              </a:rPr>
              <a:t>e-čitača </a:t>
            </a:r>
            <a:endParaRPr lang="hr-HR" sz="3500" dirty="0">
              <a:solidFill>
                <a:schemeClr val="tx1">
                  <a:lumMod val="65000"/>
                  <a:lumOff val="35000"/>
                </a:schemeClr>
              </a:solidFill>
              <a:latin typeface="+mj-lt"/>
            </a:endParaRPr>
          </a:p>
        </p:txBody>
      </p:sp>
    </p:spTree>
    <p:extLst>
      <p:ext uri="{BB962C8B-B14F-4D97-AF65-F5344CB8AC3E}">
        <p14:creationId xmlns:p14="http://schemas.microsoft.com/office/powerpoint/2010/main" val="3939293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1931" y="4469720"/>
            <a:ext cx="10074165" cy="1795684"/>
          </a:xfrm>
          <a:prstGeom prst="rect">
            <a:avLst/>
          </a:prstGeom>
        </p:spPr>
        <p:txBody>
          <a:bodyPr wrap="square">
            <a:spAutoFit/>
          </a:bodyPr>
          <a:lstStyle/>
          <a:p>
            <a:pPr algn="ctr">
              <a:lnSpc>
                <a:spcPct val="107000"/>
              </a:lnSpc>
              <a:spcAft>
                <a:spcPts val="800"/>
              </a:spcAft>
            </a:pPr>
            <a:r>
              <a:rPr lang="hr-HR" sz="3500" dirty="0">
                <a:solidFill>
                  <a:schemeClr val="accent1"/>
                </a:solidFill>
                <a:latin typeface="+mj-lt"/>
                <a:ea typeface="Calibri" panose="020F0502020204030204" pitchFamily="34" charset="0"/>
                <a:cs typeface="Times New Roman" panose="02020603050405020304" pitchFamily="18" charset="0"/>
              </a:rPr>
              <a:t>„Trebao bi mi za Hvar gdje mi knjige nisu dostupne i ne mogu tegliti kofer. Žicam da mi ga poklone za rođendan, obećali su da hoće.”</a:t>
            </a:r>
            <a:endParaRPr lang="hr-HR" sz="3500" dirty="0">
              <a:solidFill>
                <a:schemeClr val="accent1"/>
              </a:solidFill>
              <a:effectLst/>
              <a:latin typeface="+mj-lt"/>
              <a:ea typeface="Calibri" panose="020F0502020204030204" pitchFamily="34" charset="0"/>
              <a:cs typeface="Times New Roman" panose="02020603050405020304" pitchFamily="18" charset="0"/>
            </a:endParaRPr>
          </a:p>
        </p:txBody>
      </p:sp>
      <p:sp>
        <p:nvSpPr>
          <p:cNvPr id="5" name="TekstniOkvir 4">
            <a:extLst>
              <a:ext uri="{FF2B5EF4-FFF2-40B4-BE49-F238E27FC236}">
                <a16:creationId xmlns="" xmlns:a16="http://schemas.microsoft.com/office/drawing/2014/main" id="{82A4A218-A9BB-42EE-904C-C7107E985C21}"/>
              </a:ext>
            </a:extLst>
          </p:cNvPr>
          <p:cNvSpPr txBox="1"/>
          <p:nvPr/>
        </p:nvSpPr>
        <p:spPr>
          <a:xfrm>
            <a:off x="1211931" y="460391"/>
            <a:ext cx="9708542" cy="3170099"/>
          </a:xfrm>
          <a:prstGeom prst="rect">
            <a:avLst/>
          </a:prstGeom>
          <a:noFill/>
        </p:spPr>
        <p:txBody>
          <a:bodyPr wrap="square" rtlCol="0">
            <a:spAutoFit/>
          </a:bodyPr>
          <a:lstStyle/>
          <a:p>
            <a:pPr algn="ctr"/>
            <a:r>
              <a:rPr lang="hr-HR" sz="4000" b="1" dirty="0">
                <a:solidFill>
                  <a:schemeClr val="tx1">
                    <a:lumMod val="65000"/>
                    <a:lumOff val="35000"/>
                  </a:schemeClr>
                </a:solidFill>
                <a:latin typeface="+mj-lt"/>
              </a:rPr>
              <a:t>IAKO IMA I </a:t>
            </a:r>
            <a:r>
              <a:rPr lang="en-US" sz="4000" b="1" dirty="0">
                <a:solidFill>
                  <a:schemeClr val="tx1">
                    <a:lumMod val="65000"/>
                    <a:lumOff val="35000"/>
                  </a:schemeClr>
                </a:solidFill>
                <a:latin typeface="+mj-lt"/>
              </a:rPr>
              <a:t>POZITIVN</a:t>
            </a:r>
            <a:r>
              <a:rPr lang="hr-HR" sz="4000" b="1" dirty="0">
                <a:solidFill>
                  <a:schemeClr val="tx1">
                    <a:lumMod val="65000"/>
                    <a:lumOff val="35000"/>
                  </a:schemeClr>
                </a:solidFill>
                <a:latin typeface="+mj-lt"/>
              </a:rPr>
              <a:t>IH</a:t>
            </a:r>
            <a:r>
              <a:rPr lang="en-US" sz="4000" b="1" dirty="0">
                <a:solidFill>
                  <a:schemeClr val="tx1">
                    <a:lumMod val="65000"/>
                    <a:lumOff val="35000"/>
                  </a:schemeClr>
                </a:solidFill>
                <a:latin typeface="+mj-lt"/>
              </a:rPr>
              <a:t> STRAN</a:t>
            </a:r>
            <a:r>
              <a:rPr lang="hr-HR" sz="4000" b="1" dirty="0">
                <a:solidFill>
                  <a:schemeClr val="tx1">
                    <a:lumMod val="65000"/>
                    <a:lumOff val="35000"/>
                  </a:schemeClr>
                </a:solidFill>
                <a:latin typeface="+mj-lt"/>
              </a:rPr>
              <a:t>A:</a:t>
            </a:r>
            <a:endParaRPr lang="en-US" sz="4000" b="1" dirty="0">
              <a:solidFill>
                <a:schemeClr val="tx1">
                  <a:lumMod val="65000"/>
                  <a:lumOff val="35000"/>
                </a:schemeClr>
              </a:solidFill>
              <a:latin typeface="+mj-lt"/>
            </a:endParaRPr>
          </a:p>
          <a:p>
            <a:pPr algn="ctr"/>
            <a:endParaRPr lang="en-US" sz="4000" b="1" dirty="0">
              <a:solidFill>
                <a:schemeClr val="tx1">
                  <a:lumMod val="65000"/>
                  <a:lumOff val="35000"/>
                </a:schemeClr>
              </a:solidFill>
              <a:latin typeface="+mj-lt"/>
            </a:endParaRPr>
          </a:p>
          <a:p>
            <a:pPr algn="ctr">
              <a:spcBef>
                <a:spcPts val="600"/>
              </a:spcBef>
            </a:pPr>
            <a:r>
              <a:rPr lang="hr-HR" sz="3500" dirty="0">
                <a:solidFill>
                  <a:schemeClr val="tx1">
                    <a:lumMod val="65000"/>
                    <a:lumOff val="35000"/>
                  </a:schemeClr>
                </a:solidFill>
                <a:latin typeface="+mj-lt"/>
              </a:rPr>
              <a:t>Veliki broj knjiga na jednom mjestu</a:t>
            </a:r>
          </a:p>
          <a:p>
            <a:pPr algn="ctr">
              <a:spcBef>
                <a:spcPts val="600"/>
              </a:spcBef>
            </a:pPr>
            <a:r>
              <a:rPr lang="hr-HR" sz="3500" dirty="0">
                <a:solidFill>
                  <a:schemeClr val="tx1">
                    <a:lumMod val="65000"/>
                    <a:lumOff val="35000"/>
                  </a:schemeClr>
                </a:solidFill>
                <a:latin typeface="+mj-lt"/>
              </a:rPr>
              <a:t>Idealan za putovanje</a:t>
            </a:r>
          </a:p>
          <a:p>
            <a:pPr algn="ctr">
              <a:spcBef>
                <a:spcPts val="600"/>
              </a:spcBef>
            </a:pPr>
            <a:r>
              <a:rPr lang="hr-HR" sz="3500" dirty="0">
                <a:solidFill>
                  <a:schemeClr val="tx1">
                    <a:lumMod val="65000"/>
                    <a:lumOff val="35000"/>
                  </a:schemeClr>
                </a:solidFill>
                <a:latin typeface="+mj-lt"/>
              </a:rPr>
              <a:t>Dostupne su knjige koje nisu prevedene u Hrvatskoj</a:t>
            </a:r>
          </a:p>
        </p:txBody>
      </p:sp>
    </p:spTree>
    <p:extLst>
      <p:ext uri="{BB962C8B-B14F-4D97-AF65-F5344CB8AC3E}">
        <p14:creationId xmlns:p14="http://schemas.microsoft.com/office/powerpoint/2010/main" val="2005096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a:extLst>
              <a:ext uri="{FF2B5EF4-FFF2-40B4-BE49-F238E27FC236}">
                <a16:creationId xmlns="" xmlns:a16="http://schemas.microsoft.com/office/drawing/2014/main" id="{FC986C32-98A5-481A-873F-FD7D833AFDB9}"/>
              </a:ext>
            </a:extLst>
          </p:cNvPr>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49530" y="80392"/>
            <a:ext cx="11619983" cy="6736664"/>
          </a:xfrm>
          <a:prstGeom prst="rect">
            <a:avLst/>
          </a:prstGeom>
        </p:spPr>
      </p:pic>
      <p:pic>
        <p:nvPicPr>
          <p:cNvPr id="6" name="Picture 8">
            <a:extLst>
              <a:ext uri="{FF2B5EF4-FFF2-40B4-BE49-F238E27FC236}">
                <a16:creationId xmlns="" xmlns:a16="http://schemas.microsoft.com/office/drawing/2014/main" id="{A3B296D7-5C43-4F2E-862D-7F1F43E659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853" y="5117"/>
            <a:ext cx="12216410" cy="6873766"/>
          </a:xfrm>
          <a:prstGeom prst="rect">
            <a:avLst/>
          </a:prstGeom>
        </p:spPr>
      </p:pic>
      <p:sp>
        <p:nvSpPr>
          <p:cNvPr id="10" name="Rectangle 3">
            <a:extLst>
              <a:ext uri="{FF2B5EF4-FFF2-40B4-BE49-F238E27FC236}">
                <a16:creationId xmlns="" xmlns:a16="http://schemas.microsoft.com/office/drawing/2014/main" id="{09799BD6-448E-4538-9184-FDF7CD89F1DD}"/>
              </a:ext>
            </a:extLst>
          </p:cNvPr>
          <p:cNvSpPr/>
          <p:nvPr/>
        </p:nvSpPr>
        <p:spPr>
          <a:xfrm>
            <a:off x="845568" y="3821826"/>
            <a:ext cx="9458492" cy="2668423"/>
          </a:xfrm>
          <a:prstGeom prst="rect">
            <a:avLst/>
          </a:prstGeom>
        </p:spPr>
        <p:txBody>
          <a:bodyPr wrap="square">
            <a:spAutoFit/>
          </a:bodyPr>
          <a:lstStyle/>
          <a:p>
            <a:pPr>
              <a:lnSpc>
                <a:spcPct val="107000"/>
              </a:lnSpc>
              <a:spcAft>
                <a:spcPts val="800"/>
              </a:spcAft>
            </a:pPr>
            <a:r>
              <a:rPr lang="en-US" sz="8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POPULARIZACIJA ČITANJA</a:t>
            </a:r>
            <a:endParaRPr lang="hr-HR" sz="80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5478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utnik 2">
            <a:extLst>
              <a:ext uri="{FF2B5EF4-FFF2-40B4-BE49-F238E27FC236}">
                <a16:creationId xmlns="" xmlns:a16="http://schemas.microsoft.com/office/drawing/2014/main" id="{DC144028-E945-43C5-9611-5250373CC40E}"/>
              </a:ext>
            </a:extLst>
          </p:cNvPr>
          <p:cNvSpPr/>
          <p:nvPr/>
        </p:nvSpPr>
        <p:spPr>
          <a:xfrm>
            <a:off x="4681534" y="5892444"/>
            <a:ext cx="3138985" cy="820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b="1">
              <a:solidFill>
                <a:schemeClr val="accent1">
                  <a:lumMod val="60000"/>
                  <a:lumOff val="40000"/>
                </a:schemeClr>
              </a:solidFill>
            </a:endParaRPr>
          </a:p>
        </p:txBody>
      </p:sp>
      <p:sp>
        <p:nvSpPr>
          <p:cNvPr id="12" name="Title 11"/>
          <p:cNvSpPr>
            <a:spLocks noGrp="1"/>
          </p:cNvSpPr>
          <p:nvPr>
            <p:ph type="ctrTitle"/>
          </p:nvPr>
        </p:nvSpPr>
        <p:spPr>
          <a:xfrm>
            <a:off x="555008" y="5892445"/>
            <a:ext cx="10543915" cy="820737"/>
          </a:xfrm>
        </p:spPr>
        <p:txBody>
          <a:bodyPr/>
          <a:lstStyle/>
          <a:p>
            <a:pPr algn="l"/>
            <a:r>
              <a:rPr lang="hr-HR" sz="7200" b="1" dirty="0">
                <a:solidFill>
                  <a:schemeClr val="accent1">
                    <a:lumMod val="60000"/>
                    <a:lumOff val="40000"/>
                  </a:schemeClr>
                </a:solidFill>
              </a:rPr>
              <a:t>POPULARIZACIJA ČITANJA </a:t>
            </a:r>
          </a:p>
        </p:txBody>
      </p:sp>
      <p:sp>
        <p:nvSpPr>
          <p:cNvPr id="2" name="TextBox 1"/>
          <p:cNvSpPr txBox="1"/>
          <p:nvPr/>
        </p:nvSpPr>
        <p:spPr>
          <a:xfrm>
            <a:off x="1466820" y="753686"/>
            <a:ext cx="9695793" cy="4078039"/>
          </a:xfrm>
          <a:prstGeom prst="rect">
            <a:avLst/>
          </a:prstGeom>
          <a:noFill/>
        </p:spPr>
        <p:txBody>
          <a:bodyPr wrap="square" rtlCol="0">
            <a:spAutoFit/>
          </a:bodyPr>
          <a:lstStyle/>
          <a:p>
            <a:pPr algn="ctr"/>
            <a:r>
              <a:rPr lang="hr-HR" sz="4000" b="1" dirty="0">
                <a:solidFill>
                  <a:schemeClr val="tx1">
                    <a:lumMod val="65000"/>
                    <a:lumOff val="35000"/>
                  </a:schemeClr>
                </a:solidFill>
                <a:latin typeface="+mj-lt"/>
              </a:rPr>
              <a:t>KORIŠTENJE NOVIH MEDIJA </a:t>
            </a:r>
            <a:endParaRPr lang="en-US" sz="4000" b="1" dirty="0">
              <a:solidFill>
                <a:schemeClr val="tx1">
                  <a:lumMod val="65000"/>
                  <a:lumOff val="35000"/>
                </a:schemeClr>
              </a:solidFill>
              <a:latin typeface="+mj-lt"/>
            </a:endParaRPr>
          </a:p>
          <a:p>
            <a:pPr algn="ctr"/>
            <a:r>
              <a:rPr lang="hr-HR" sz="3500" dirty="0">
                <a:solidFill>
                  <a:schemeClr val="tx1">
                    <a:lumMod val="65000"/>
                    <a:lumOff val="35000"/>
                  </a:schemeClr>
                </a:solidFill>
                <a:latin typeface="+mj-lt"/>
              </a:rPr>
              <a:t>od strane autora (FB, YouTube, podcast), čitatelja (FB, Instagram) i kritičara (</a:t>
            </a:r>
            <a:r>
              <a:rPr lang="en-US" sz="3500" dirty="0">
                <a:solidFill>
                  <a:schemeClr val="tx1">
                    <a:lumMod val="65000"/>
                    <a:lumOff val="35000"/>
                  </a:schemeClr>
                </a:solidFill>
                <a:latin typeface="+mj-lt"/>
              </a:rPr>
              <a:t>p</a:t>
            </a:r>
            <a:r>
              <a:rPr lang="hr-HR" sz="3500" dirty="0" err="1">
                <a:solidFill>
                  <a:schemeClr val="tx1">
                    <a:lumMod val="65000"/>
                    <a:lumOff val="35000"/>
                  </a:schemeClr>
                </a:solidFill>
                <a:latin typeface="+mj-lt"/>
              </a:rPr>
              <a:t>odcast</a:t>
            </a:r>
            <a:r>
              <a:rPr lang="hr-HR" sz="3500" dirty="0">
                <a:solidFill>
                  <a:schemeClr val="tx1">
                    <a:lumMod val="65000"/>
                    <a:lumOff val="35000"/>
                  </a:schemeClr>
                </a:solidFill>
                <a:latin typeface="+mj-lt"/>
              </a:rPr>
              <a:t>, FB) </a:t>
            </a:r>
            <a:endParaRPr lang="en-US" sz="3500" dirty="0">
              <a:solidFill>
                <a:schemeClr val="tx1">
                  <a:lumMod val="65000"/>
                  <a:lumOff val="35000"/>
                </a:schemeClr>
              </a:solidFill>
              <a:latin typeface="+mj-lt"/>
            </a:endParaRPr>
          </a:p>
          <a:p>
            <a:pPr algn="ctr"/>
            <a:endParaRPr lang="hr-HR" sz="3500" dirty="0">
              <a:solidFill>
                <a:schemeClr val="tx1">
                  <a:lumMod val="65000"/>
                  <a:lumOff val="35000"/>
                </a:schemeClr>
              </a:solidFill>
              <a:latin typeface="+mj-lt"/>
            </a:endParaRPr>
          </a:p>
          <a:p>
            <a:pPr algn="ctr"/>
            <a:endParaRPr lang="en-US" dirty="0">
              <a:solidFill>
                <a:schemeClr val="tx1">
                  <a:lumMod val="65000"/>
                  <a:lumOff val="35000"/>
                </a:schemeClr>
              </a:solidFill>
              <a:latin typeface="+mj-lt"/>
            </a:endParaRPr>
          </a:p>
          <a:p>
            <a:pPr algn="ctr"/>
            <a:r>
              <a:rPr lang="hr-HR" sz="2400" dirty="0" smtClean="0">
                <a:solidFill>
                  <a:schemeClr val="tx1">
                    <a:lumMod val="65000"/>
                    <a:lumOff val="35000"/>
                  </a:schemeClr>
                </a:solidFill>
                <a:latin typeface="+mj-lt"/>
              </a:rPr>
              <a:t>„Da</a:t>
            </a:r>
            <a:r>
              <a:rPr lang="hr-HR" sz="2400" dirty="0">
                <a:solidFill>
                  <a:schemeClr val="tx1">
                    <a:lumMod val="65000"/>
                    <a:lumOff val="35000"/>
                  </a:schemeClr>
                </a:solidFill>
                <a:latin typeface="+mj-lt"/>
              </a:rPr>
              <a:t>, John Green je užasno aktivan na mrežama i </a:t>
            </a:r>
            <a:r>
              <a:rPr lang="hr-HR" sz="2400" dirty="0" err="1">
                <a:solidFill>
                  <a:schemeClr val="tx1">
                    <a:lumMod val="65000"/>
                    <a:lumOff val="35000"/>
                  </a:schemeClr>
                </a:solidFill>
                <a:latin typeface="+mj-lt"/>
              </a:rPr>
              <a:t>simpa</a:t>
            </a:r>
            <a:r>
              <a:rPr lang="hr-HR" sz="2400" dirty="0">
                <a:solidFill>
                  <a:schemeClr val="tx1">
                    <a:lumMod val="65000"/>
                    <a:lumOff val="35000"/>
                  </a:schemeClr>
                </a:solidFill>
                <a:latin typeface="+mj-lt"/>
              </a:rPr>
              <a:t> je tip. On na </a:t>
            </a:r>
            <a:r>
              <a:rPr lang="hr-HR" sz="2400" dirty="0" smtClean="0">
                <a:solidFill>
                  <a:schemeClr val="tx1">
                    <a:lumMod val="65000"/>
                    <a:lumOff val="35000"/>
                  </a:schemeClr>
                </a:solidFill>
                <a:latin typeface="+mj-lt"/>
              </a:rPr>
              <a:t>YouTubeu </a:t>
            </a:r>
            <a:r>
              <a:rPr lang="hr-HR" sz="2400" dirty="0">
                <a:solidFill>
                  <a:schemeClr val="tx1">
                    <a:lumMod val="65000"/>
                    <a:lumOff val="35000"/>
                  </a:schemeClr>
                </a:solidFill>
                <a:latin typeface="+mj-lt"/>
              </a:rPr>
              <a:t>ima neke emisije, pa izgleda da se i autor mora malo potruditi doprijeti do publike. Ne treba se opirati protiv društvenih mreža, jer ti mladi sigurno neće saznati za nešto putem </a:t>
            </a:r>
            <a:r>
              <a:rPr lang="hr-HR" sz="2400" dirty="0" smtClean="0">
                <a:solidFill>
                  <a:schemeClr val="tx1">
                    <a:lumMod val="65000"/>
                    <a:lumOff val="35000"/>
                  </a:schemeClr>
                </a:solidFill>
                <a:latin typeface="+mj-lt"/>
              </a:rPr>
              <a:t>HRT3 </a:t>
            </a:r>
            <a:r>
              <a:rPr lang="hr-HR" sz="2400" dirty="0">
                <a:solidFill>
                  <a:schemeClr val="tx1">
                    <a:lumMod val="65000"/>
                    <a:lumOff val="35000"/>
                  </a:schemeClr>
                </a:solidFill>
                <a:latin typeface="+mj-lt"/>
              </a:rPr>
              <a:t>u 11 navečer.”</a:t>
            </a:r>
          </a:p>
        </p:txBody>
      </p:sp>
    </p:spTree>
    <p:extLst>
      <p:ext uri="{BB962C8B-B14F-4D97-AF65-F5344CB8AC3E}">
        <p14:creationId xmlns:p14="http://schemas.microsoft.com/office/powerpoint/2010/main" val="1182653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utnik 2">
            <a:extLst>
              <a:ext uri="{FF2B5EF4-FFF2-40B4-BE49-F238E27FC236}">
                <a16:creationId xmlns="" xmlns:a16="http://schemas.microsoft.com/office/drawing/2014/main" id="{DC144028-E945-43C5-9611-5250373CC40E}"/>
              </a:ext>
            </a:extLst>
          </p:cNvPr>
          <p:cNvSpPr/>
          <p:nvPr/>
        </p:nvSpPr>
        <p:spPr>
          <a:xfrm>
            <a:off x="4681534" y="5892444"/>
            <a:ext cx="3138985" cy="820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b="1">
              <a:solidFill>
                <a:schemeClr val="accent1">
                  <a:lumMod val="60000"/>
                  <a:lumOff val="40000"/>
                </a:schemeClr>
              </a:solidFill>
            </a:endParaRPr>
          </a:p>
        </p:txBody>
      </p:sp>
      <p:sp>
        <p:nvSpPr>
          <p:cNvPr id="12" name="Title 11"/>
          <p:cNvSpPr>
            <a:spLocks noGrp="1"/>
          </p:cNvSpPr>
          <p:nvPr>
            <p:ph type="ctrTitle"/>
          </p:nvPr>
        </p:nvSpPr>
        <p:spPr>
          <a:xfrm>
            <a:off x="555008" y="5892445"/>
            <a:ext cx="10543915" cy="820737"/>
          </a:xfrm>
        </p:spPr>
        <p:txBody>
          <a:bodyPr/>
          <a:lstStyle/>
          <a:p>
            <a:pPr algn="l"/>
            <a:r>
              <a:rPr lang="hr-HR" sz="7200" b="1" dirty="0">
                <a:solidFill>
                  <a:schemeClr val="accent1">
                    <a:lumMod val="60000"/>
                    <a:lumOff val="40000"/>
                  </a:schemeClr>
                </a:solidFill>
              </a:rPr>
              <a:t>POPULARIZACIJA ČITANJA </a:t>
            </a:r>
          </a:p>
        </p:txBody>
      </p:sp>
      <p:sp>
        <p:nvSpPr>
          <p:cNvPr id="2" name="TextBox 1"/>
          <p:cNvSpPr txBox="1"/>
          <p:nvPr/>
        </p:nvSpPr>
        <p:spPr>
          <a:xfrm>
            <a:off x="1466820" y="753686"/>
            <a:ext cx="9695793" cy="4524315"/>
          </a:xfrm>
          <a:prstGeom prst="rect">
            <a:avLst/>
          </a:prstGeom>
          <a:noFill/>
        </p:spPr>
        <p:txBody>
          <a:bodyPr wrap="square" rtlCol="0">
            <a:spAutoFit/>
          </a:bodyPr>
          <a:lstStyle/>
          <a:p>
            <a:pPr algn="ctr"/>
            <a:r>
              <a:rPr lang="hr-HR" sz="4000" b="1" dirty="0">
                <a:solidFill>
                  <a:schemeClr val="tx1">
                    <a:lumMod val="65000"/>
                    <a:lumOff val="35000"/>
                  </a:schemeClr>
                </a:solidFill>
                <a:latin typeface="+mj-lt"/>
              </a:rPr>
              <a:t>AKCIJE KOJE PROVODE KNJIŽNIČARI</a:t>
            </a:r>
          </a:p>
          <a:p>
            <a:pPr algn="ctr"/>
            <a:r>
              <a:rPr lang="hr-HR" sz="4000" dirty="0">
                <a:solidFill>
                  <a:schemeClr val="tx1">
                    <a:lumMod val="65000"/>
                    <a:lumOff val="35000"/>
                  </a:schemeClr>
                </a:solidFill>
                <a:latin typeface="+mj-lt"/>
              </a:rPr>
              <a:t>(tribine, akcije, knjižničari preporučuju, klubovi knjiga, gostovanja autora)</a:t>
            </a:r>
            <a:endParaRPr lang="hr-HR" sz="3500" dirty="0">
              <a:solidFill>
                <a:schemeClr val="tx1">
                  <a:lumMod val="65000"/>
                  <a:lumOff val="35000"/>
                </a:schemeClr>
              </a:solidFill>
              <a:latin typeface="+mj-lt"/>
            </a:endParaRPr>
          </a:p>
          <a:p>
            <a:pPr algn="ctr"/>
            <a:endParaRPr lang="hr-HR" sz="2400" dirty="0">
              <a:solidFill>
                <a:schemeClr val="tx1">
                  <a:lumMod val="65000"/>
                  <a:lumOff val="35000"/>
                </a:schemeClr>
              </a:solidFill>
              <a:latin typeface="+mj-lt"/>
            </a:endParaRPr>
          </a:p>
          <a:p>
            <a:pPr algn="ctr"/>
            <a:endParaRPr lang="hr-HR" sz="2400" dirty="0">
              <a:solidFill>
                <a:schemeClr val="tx1">
                  <a:lumMod val="65000"/>
                  <a:lumOff val="35000"/>
                </a:schemeClr>
              </a:solidFill>
              <a:latin typeface="+mj-lt"/>
            </a:endParaRPr>
          </a:p>
          <a:p>
            <a:pPr algn="ctr"/>
            <a:r>
              <a:rPr lang="hr-HR" sz="2400" dirty="0" smtClean="0">
                <a:solidFill>
                  <a:schemeClr val="tx1">
                    <a:lumMod val="65000"/>
                    <a:lumOff val="35000"/>
                  </a:schemeClr>
                </a:solidFill>
                <a:latin typeface="+mj-lt"/>
              </a:rPr>
              <a:t>„Knjižnice </a:t>
            </a:r>
            <a:r>
              <a:rPr lang="hr-HR" sz="2400" dirty="0">
                <a:solidFill>
                  <a:schemeClr val="tx1">
                    <a:lumMod val="65000"/>
                    <a:lumOff val="35000"/>
                  </a:schemeClr>
                </a:solidFill>
                <a:latin typeface="+mj-lt"/>
              </a:rPr>
              <a:t>imaju super policu </a:t>
            </a:r>
            <a:r>
              <a:rPr lang="hr-HR" sz="2400" dirty="0" smtClean="0">
                <a:solidFill>
                  <a:schemeClr val="tx1">
                    <a:lumMod val="65000"/>
                    <a:lumOff val="35000"/>
                  </a:schemeClr>
                </a:solidFill>
                <a:latin typeface="+mj-lt"/>
              </a:rPr>
              <a:t>ˈknjižničari preporučujuˈ. </a:t>
            </a:r>
            <a:r>
              <a:rPr lang="hr-HR" sz="2400" dirty="0">
                <a:solidFill>
                  <a:schemeClr val="tx1">
                    <a:lumMod val="65000"/>
                    <a:lumOff val="35000"/>
                  </a:schemeClr>
                </a:solidFill>
                <a:latin typeface="+mj-lt"/>
              </a:rPr>
              <a:t>Nisu to knjige koje su </a:t>
            </a:r>
            <a:r>
              <a:rPr lang="hr-HR" sz="2400" dirty="0" err="1">
                <a:solidFill>
                  <a:schemeClr val="tx1">
                    <a:lumMod val="65000"/>
                    <a:lumOff val="35000"/>
                  </a:schemeClr>
                </a:solidFill>
                <a:latin typeface="+mj-lt"/>
              </a:rPr>
              <a:t>bezveze</a:t>
            </a:r>
            <a:r>
              <a:rPr lang="hr-HR" sz="2400" dirty="0">
                <a:solidFill>
                  <a:schemeClr val="tx1">
                    <a:lumMod val="65000"/>
                    <a:lumOff val="35000"/>
                  </a:schemeClr>
                </a:solidFill>
                <a:latin typeface="+mj-lt"/>
              </a:rPr>
              <a:t>. 80% knjiga tamo možeš uzeti i </a:t>
            </a:r>
            <a:r>
              <a:rPr lang="hr-HR" sz="2400" dirty="0" smtClean="0">
                <a:solidFill>
                  <a:schemeClr val="tx1">
                    <a:lumMod val="65000"/>
                    <a:lumOff val="35000"/>
                  </a:schemeClr>
                </a:solidFill>
                <a:latin typeface="+mj-lt"/>
              </a:rPr>
              <a:t>bit </a:t>
            </a:r>
            <a:r>
              <a:rPr lang="hr-HR" sz="2400" dirty="0">
                <a:solidFill>
                  <a:schemeClr val="tx1">
                    <a:lumMod val="65000"/>
                    <a:lumOff val="35000"/>
                  </a:schemeClr>
                </a:solidFill>
                <a:latin typeface="+mj-lt"/>
              </a:rPr>
              <a:t>će ok, </a:t>
            </a:r>
            <a:r>
              <a:rPr lang="hr-HR" sz="2400" dirty="0" smtClean="0">
                <a:solidFill>
                  <a:schemeClr val="tx1">
                    <a:lumMod val="65000"/>
                    <a:lumOff val="35000"/>
                  </a:schemeClr>
                </a:solidFill>
                <a:latin typeface="+mj-lt"/>
              </a:rPr>
              <a:t>bit </a:t>
            </a:r>
            <a:r>
              <a:rPr lang="hr-HR" sz="2400" dirty="0">
                <a:solidFill>
                  <a:schemeClr val="tx1">
                    <a:lumMod val="65000"/>
                    <a:lumOff val="35000"/>
                  </a:schemeClr>
                </a:solidFill>
                <a:latin typeface="+mj-lt"/>
              </a:rPr>
              <a:t>će vrijedne čitanja.” </a:t>
            </a:r>
          </a:p>
          <a:p>
            <a:pPr algn="ctr"/>
            <a:endParaRPr lang="hr-HR" sz="2400" dirty="0">
              <a:solidFill>
                <a:schemeClr val="tx1">
                  <a:lumMod val="65000"/>
                  <a:lumOff val="35000"/>
                </a:schemeClr>
              </a:solidFill>
              <a:latin typeface="+mj-lt"/>
            </a:endParaRPr>
          </a:p>
          <a:p>
            <a:pPr algn="ctr"/>
            <a:r>
              <a:rPr lang="hr-HR" sz="2400" dirty="0" smtClean="0">
                <a:solidFill>
                  <a:schemeClr val="tx1">
                    <a:lumMod val="65000"/>
                    <a:lumOff val="35000"/>
                  </a:schemeClr>
                </a:solidFill>
                <a:latin typeface="+mj-lt"/>
              </a:rPr>
              <a:t>„Knjižničari </a:t>
            </a:r>
            <a:r>
              <a:rPr lang="hr-HR" sz="2400" dirty="0">
                <a:solidFill>
                  <a:schemeClr val="tx1">
                    <a:lumMod val="65000"/>
                    <a:lumOff val="35000"/>
                  </a:schemeClr>
                </a:solidFill>
                <a:latin typeface="+mj-lt"/>
              </a:rPr>
              <a:t>imaju dosta tih nekih tribina. Klubove, natječaje, pokušavaju promovirati autore, dovesti ih u odnos s čitačima.”</a:t>
            </a:r>
          </a:p>
        </p:txBody>
      </p:sp>
    </p:spTree>
    <p:extLst>
      <p:ext uri="{BB962C8B-B14F-4D97-AF65-F5344CB8AC3E}">
        <p14:creationId xmlns:p14="http://schemas.microsoft.com/office/powerpoint/2010/main" val="15159700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utnik 2">
            <a:extLst>
              <a:ext uri="{FF2B5EF4-FFF2-40B4-BE49-F238E27FC236}">
                <a16:creationId xmlns="" xmlns:a16="http://schemas.microsoft.com/office/drawing/2014/main" id="{DC144028-E945-43C5-9611-5250373CC40E}"/>
              </a:ext>
            </a:extLst>
          </p:cNvPr>
          <p:cNvSpPr/>
          <p:nvPr/>
        </p:nvSpPr>
        <p:spPr>
          <a:xfrm>
            <a:off x="4681534" y="5892444"/>
            <a:ext cx="3138985" cy="820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b="1">
              <a:solidFill>
                <a:schemeClr val="accent1">
                  <a:lumMod val="60000"/>
                  <a:lumOff val="40000"/>
                </a:schemeClr>
              </a:solidFill>
            </a:endParaRPr>
          </a:p>
        </p:txBody>
      </p:sp>
      <p:sp>
        <p:nvSpPr>
          <p:cNvPr id="12" name="Title 11"/>
          <p:cNvSpPr>
            <a:spLocks noGrp="1"/>
          </p:cNvSpPr>
          <p:nvPr>
            <p:ph type="ctrTitle"/>
          </p:nvPr>
        </p:nvSpPr>
        <p:spPr>
          <a:xfrm>
            <a:off x="555008" y="5892445"/>
            <a:ext cx="10543915" cy="820737"/>
          </a:xfrm>
        </p:spPr>
        <p:txBody>
          <a:bodyPr/>
          <a:lstStyle/>
          <a:p>
            <a:pPr algn="l"/>
            <a:r>
              <a:rPr lang="hr-HR" sz="7200" b="1" dirty="0">
                <a:solidFill>
                  <a:schemeClr val="accent1">
                    <a:lumMod val="60000"/>
                    <a:lumOff val="40000"/>
                  </a:schemeClr>
                </a:solidFill>
              </a:rPr>
              <a:t>POPULARIZACIJA ČITANJA </a:t>
            </a:r>
          </a:p>
        </p:txBody>
      </p:sp>
      <p:sp>
        <p:nvSpPr>
          <p:cNvPr id="2" name="TextBox 1"/>
          <p:cNvSpPr txBox="1"/>
          <p:nvPr/>
        </p:nvSpPr>
        <p:spPr>
          <a:xfrm>
            <a:off x="1466820" y="753686"/>
            <a:ext cx="9695793" cy="4124206"/>
          </a:xfrm>
          <a:prstGeom prst="rect">
            <a:avLst/>
          </a:prstGeom>
          <a:noFill/>
        </p:spPr>
        <p:txBody>
          <a:bodyPr wrap="square" rtlCol="0">
            <a:spAutoFit/>
          </a:bodyPr>
          <a:lstStyle/>
          <a:p>
            <a:pPr algn="ctr"/>
            <a:r>
              <a:rPr lang="hr-HR" sz="4000" b="1" dirty="0">
                <a:solidFill>
                  <a:schemeClr val="tx1">
                    <a:lumMod val="65000"/>
                    <a:lumOff val="35000"/>
                  </a:schemeClr>
                </a:solidFill>
                <a:latin typeface="+mj-lt"/>
              </a:rPr>
              <a:t>INTERLIBER</a:t>
            </a:r>
          </a:p>
          <a:p>
            <a:pPr algn="ctr"/>
            <a:endParaRPr lang="hr-HR" dirty="0">
              <a:solidFill>
                <a:schemeClr val="tx1">
                  <a:lumMod val="65000"/>
                  <a:lumOff val="35000"/>
                </a:schemeClr>
              </a:solidFill>
              <a:latin typeface="+mj-lt"/>
            </a:endParaRPr>
          </a:p>
          <a:p>
            <a:pPr algn="ctr"/>
            <a:endParaRPr lang="hr-HR" dirty="0">
              <a:solidFill>
                <a:schemeClr val="tx1">
                  <a:lumMod val="65000"/>
                  <a:lumOff val="35000"/>
                </a:schemeClr>
              </a:solidFill>
              <a:latin typeface="+mj-lt"/>
            </a:endParaRPr>
          </a:p>
          <a:p>
            <a:pPr algn="ctr"/>
            <a:endParaRPr lang="hr-HR" dirty="0">
              <a:solidFill>
                <a:schemeClr val="tx1">
                  <a:lumMod val="65000"/>
                  <a:lumOff val="35000"/>
                </a:schemeClr>
              </a:solidFill>
              <a:latin typeface="+mj-lt"/>
            </a:endParaRPr>
          </a:p>
          <a:p>
            <a:pPr algn="ctr"/>
            <a:r>
              <a:rPr lang="hr-HR" sz="2400" dirty="0" smtClean="0">
                <a:solidFill>
                  <a:schemeClr val="tx1">
                    <a:lumMod val="65000"/>
                    <a:lumOff val="35000"/>
                  </a:schemeClr>
                </a:solidFill>
                <a:latin typeface="+mj-lt"/>
              </a:rPr>
              <a:t>„</a:t>
            </a:r>
            <a:r>
              <a:rPr lang="hr-HR" sz="2400" dirty="0" err="1" smtClean="0">
                <a:solidFill>
                  <a:schemeClr val="tx1">
                    <a:lumMod val="65000"/>
                    <a:lumOff val="35000"/>
                  </a:schemeClr>
                </a:solidFill>
                <a:latin typeface="+mj-lt"/>
              </a:rPr>
              <a:t>Interliber</a:t>
            </a:r>
            <a:r>
              <a:rPr lang="hr-HR" sz="2400" dirty="0" smtClean="0">
                <a:solidFill>
                  <a:schemeClr val="tx1">
                    <a:lumMod val="65000"/>
                    <a:lumOff val="35000"/>
                  </a:schemeClr>
                </a:solidFill>
                <a:latin typeface="+mj-lt"/>
              </a:rPr>
              <a:t> </a:t>
            </a:r>
            <a:r>
              <a:rPr lang="hr-HR" sz="2400" dirty="0">
                <a:solidFill>
                  <a:schemeClr val="tx1">
                    <a:lumMod val="65000"/>
                    <a:lumOff val="35000"/>
                  </a:schemeClr>
                </a:solidFill>
                <a:latin typeface="+mj-lt"/>
              </a:rPr>
              <a:t>je izuzetno posjećen. Doduše, to se pretvorilo u daj mi knjigu za 5 kn, ali nema veze, knjiga se vrti.”</a:t>
            </a:r>
          </a:p>
          <a:p>
            <a:pPr algn="ctr"/>
            <a:endParaRPr lang="hr-HR" sz="2400" dirty="0">
              <a:solidFill>
                <a:schemeClr val="tx1">
                  <a:lumMod val="65000"/>
                  <a:lumOff val="35000"/>
                </a:schemeClr>
              </a:solidFill>
              <a:latin typeface="+mj-lt"/>
            </a:endParaRPr>
          </a:p>
          <a:p>
            <a:pPr algn="ctr"/>
            <a:r>
              <a:rPr lang="hr-HR" sz="2400" dirty="0" smtClean="0">
                <a:solidFill>
                  <a:schemeClr val="tx1">
                    <a:lumMod val="65000"/>
                    <a:lumOff val="35000"/>
                  </a:schemeClr>
                </a:solidFill>
                <a:latin typeface="+mj-lt"/>
              </a:rPr>
              <a:t>„</a:t>
            </a:r>
            <a:r>
              <a:rPr lang="hr-HR" sz="2400" dirty="0" err="1" smtClean="0">
                <a:solidFill>
                  <a:schemeClr val="tx1">
                    <a:lumMod val="65000"/>
                    <a:lumOff val="35000"/>
                  </a:schemeClr>
                </a:solidFill>
                <a:latin typeface="+mj-lt"/>
              </a:rPr>
              <a:t>Interliber</a:t>
            </a:r>
            <a:r>
              <a:rPr lang="hr-HR" sz="2400" dirty="0" smtClean="0">
                <a:solidFill>
                  <a:schemeClr val="tx1">
                    <a:lumMod val="65000"/>
                    <a:lumOff val="35000"/>
                  </a:schemeClr>
                </a:solidFill>
                <a:latin typeface="+mj-lt"/>
              </a:rPr>
              <a:t> </a:t>
            </a:r>
            <a:r>
              <a:rPr lang="hr-HR" sz="2400" dirty="0">
                <a:solidFill>
                  <a:schemeClr val="tx1">
                    <a:lumMod val="65000"/>
                    <a:lumOff val="35000"/>
                  </a:schemeClr>
                </a:solidFill>
                <a:latin typeface="+mj-lt"/>
              </a:rPr>
              <a:t>je meni super prilika. Mislim da je to super djeci koja nisu iz Zagreba. Mi zapravo nekada nismo ni svjesni koliko smo sretni što nam je sve dostupno. Kada sam došla na faks, nekim mojim kolegama je to bio super događaj jer su došli u Zagreb i mogli kupiti knjige.” </a:t>
            </a:r>
          </a:p>
        </p:txBody>
      </p:sp>
    </p:spTree>
    <p:extLst>
      <p:ext uri="{BB962C8B-B14F-4D97-AF65-F5344CB8AC3E}">
        <p14:creationId xmlns:p14="http://schemas.microsoft.com/office/powerpoint/2010/main" val="1159750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7714" y="712619"/>
            <a:ext cx="9695793" cy="3785652"/>
          </a:xfrm>
          <a:prstGeom prst="rect">
            <a:avLst/>
          </a:prstGeom>
          <a:noFill/>
        </p:spPr>
        <p:txBody>
          <a:bodyPr wrap="square" rtlCol="0">
            <a:spAutoFit/>
          </a:bodyPr>
          <a:lstStyle/>
          <a:p>
            <a:pPr algn="ctr"/>
            <a:r>
              <a:rPr lang="en-US" sz="4000" b="1" dirty="0">
                <a:solidFill>
                  <a:schemeClr val="tx1">
                    <a:lumMod val="65000"/>
                    <a:lumOff val="35000"/>
                  </a:schemeClr>
                </a:solidFill>
                <a:latin typeface="+mj-lt"/>
              </a:rPr>
              <a:t>A </a:t>
            </a:r>
            <a:r>
              <a:rPr lang="en-US" sz="4000" b="1" dirty="0" smtClean="0">
                <a:solidFill>
                  <a:schemeClr val="tx1">
                    <a:lumMod val="65000"/>
                    <a:lumOff val="35000"/>
                  </a:schemeClr>
                </a:solidFill>
                <a:latin typeface="+mj-lt"/>
              </a:rPr>
              <a:t>POMAŽ</a:t>
            </a:r>
            <a:r>
              <a:rPr lang="hr-HR" sz="4000" b="1" dirty="0" smtClean="0">
                <a:solidFill>
                  <a:schemeClr val="tx1">
                    <a:lumMod val="65000"/>
                    <a:lumOff val="35000"/>
                  </a:schemeClr>
                </a:solidFill>
                <a:latin typeface="+mj-lt"/>
              </a:rPr>
              <a:t>U</a:t>
            </a:r>
            <a:r>
              <a:rPr lang="en-US" sz="4000" b="1" dirty="0" smtClean="0">
                <a:solidFill>
                  <a:schemeClr val="tx1">
                    <a:lumMod val="65000"/>
                    <a:lumOff val="35000"/>
                  </a:schemeClr>
                </a:solidFill>
                <a:latin typeface="+mj-lt"/>
              </a:rPr>
              <a:t> </a:t>
            </a:r>
            <a:r>
              <a:rPr lang="en-US" sz="4000" b="1" dirty="0">
                <a:solidFill>
                  <a:schemeClr val="tx1">
                    <a:lumMod val="65000"/>
                    <a:lumOff val="35000"/>
                  </a:schemeClr>
                </a:solidFill>
                <a:latin typeface="+mj-lt"/>
              </a:rPr>
              <a:t>I…</a:t>
            </a:r>
          </a:p>
          <a:p>
            <a:pPr algn="ctr"/>
            <a:endParaRPr lang="en-US" sz="3600" dirty="0">
              <a:solidFill>
                <a:schemeClr val="tx1">
                  <a:lumMod val="65000"/>
                  <a:lumOff val="35000"/>
                </a:schemeClr>
              </a:solidFill>
              <a:latin typeface="+mj-lt"/>
            </a:endParaRPr>
          </a:p>
          <a:p>
            <a:pPr algn="ctr"/>
            <a:r>
              <a:rPr lang="hr-HR" sz="3200" dirty="0">
                <a:solidFill>
                  <a:schemeClr val="tx1">
                    <a:lumMod val="65000"/>
                    <a:lumOff val="35000"/>
                  </a:schemeClr>
                </a:solidFill>
                <a:latin typeface="+mj-lt"/>
              </a:rPr>
              <a:t>More knjiga na Zrinjevcu</a:t>
            </a:r>
          </a:p>
          <a:p>
            <a:pPr algn="ctr"/>
            <a:r>
              <a:rPr lang="hr-HR" sz="3200" dirty="0">
                <a:solidFill>
                  <a:schemeClr val="tx1">
                    <a:lumMod val="65000"/>
                    <a:lumOff val="35000"/>
                  </a:schemeClr>
                </a:solidFill>
                <a:latin typeface="+mj-lt"/>
              </a:rPr>
              <a:t>Festival svjetske književnosti</a:t>
            </a:r>
          </a:p>
          <a:p>
            <a:pPr algn="ctr"/>
            <a:r>
              <a:rPr lang="hr-HR" sz="3200" dirty="0">
                <a:solidFill>
                  <a:schemeClr val="tx1">
                    <a:lumMod val="65000"/>
                    <a:lumOff val="35000"/>
                  </a:schemeClr>
                </a:solidFill>
                <a:latin typeface="+mj-lt"/>
              </a:rPr>
              <a:t>Knjižni klubovi</a:t>
            </a:r>
          </a:p>
          <a:p>
            <a:pPr algn="ctr"/>
            <a:r>
              <a:rPr lang="hr-HR" sz="3200" dirty="0" err="1">
                <a:solidFill>
                  <a:schemeClr val="tx1">
                    <a:lumMod val="65000"/>
                    <a:lumOff val="35000"/>
                  </a:schemeClr>
                </a:solidFill>
                <a:latin typeface="+mj-lt"/>
              </a:rPr>
              <a:t>Pričigin</a:t>
            </a:r>
            <a:r>
              <a:rPr lang="hr-HR" sz="3200" dirty="0">
                <a:solidFill>
                  <a:schemeClr val="tx1">
                    <a:lumMod val="65000"/>
                    <a:lumOff val="35000"/>
                  </a:schemeClr>
                </a:solidFill>
                <a:latin typeface="+mj-lt"/>
              </a:rPr>
              <a:t>/</a:t>
            </a:r>
            <a:r>
              <a:rPr lang="hr-HR" sz="3200" dirty="0" err="1">
                <a:solidFill>
                  <a:schemeClr val="tx1">
                    <a:lumMod val="65000"/>
                    <a:lumOff val="35000"/>
                  </a:schemeClr>
                </a:solidFill>
                <a:latin typeface="+mj-lt"/>
              </a:rPr>
              <a:t>Spikigin</a:t>
            </a:r>
            <a:endParaRPr lang="hr-HR" sz="3200" dirty="0">
              <a:solidFill>
                <a:schemeClr val="tx1">
                  <a:lumMod val="65000"/>
                  <a:lumOff val="35000"/>
                </a:schemeClr>
              </a:solidFill>
              <a:latin typeface="+mj-lt"/>
            </a:endParaRPr>
          </a:p>
          <a:p>
            <a:pPr algn="ctr"/>
            <a:r>
              <a:rPr lang="hr-HR" sz="3200" dirty="0">
                <a:solidFill>
                  <a:schemeClr val="tx1">
                    <a:lumMod val="65000"/>
                    <a:lumOff val="35000"/>
                  </a:schemeClr>
                </a:solidFill>
                <a:latin typeface="+mj-lt"/>
              </a:rPr>
              <a:t>Besplatna članarina u </a:t>
            </a:r>
            <a:r>
              <a:rPr lang="hr-HR" sz="3200" dirty="0" smtClean="0">
                <a:solidFill>
                  <a:schemeClr val="tx1">
                    <a:lumMod val="65000"/>
                    <a:lumOff val="35000"/>
                  </a:schemeClr>
                </a:solidFill>
                <a:latin typeface="+mj-lt"/>
              </a:rPr>
              <a:t>KGZ-u </a:t>
            </a:r>
            <a:r>
              <a:rPr lang="hr-HR" sz="3200" dirty="0">
                <a:solidFill>
                  <a:schemeClr val="tx1">
                    <a:lumMod val="65000"/>
                    <a:lumOff val="35000"/>
                  </a:schemeClr>
                </a:solidFill>
                <a:latin typeface="+mj-lt"/>
              </a:rPr>
              <a:t>za mlađe od 15 godin</a:t>
            </a:r>
            <a:r>
              <a:rPr lang="hr-HR" sz="3600" dirty="0">
                <a:solidFill>
                  <a:schemeClr val="tx1">
                    <a:lumMod val="65000"/>
                    <a:lumOff val="35000"/>
                  </a:schemeClr>
                </a:solidFill>
                <a:latin typeface="+mj-lt"/>
              </a:rPr>
              <a:t>a</a:t>
            </a:r>
            <a:endParaRPr lang="en-US" sz="3600" dirty="0">
              <a:solidFill>
                <a:schemeClr val="tx1">
                  <a:lumMod val="65000"/>
                  <a:lumOff val="35000"/>
                </a:schemeClr>
              </a:solidFill>
              <a:latin typeface="+mj-lt"/>
            </a:endParaRPr>
          </a:p>
        </p:txBody>
      </p:sp>
      <p:sp>
        <p:nvSpPr>
          <p:cNvPr id="5" name="Pravokutnik 4">
            <a:extLst>
              <a:ext uri="{FF2B5EF4-FFF2-40B4-BE49-F238E27FC236}">
                <a16:creationId xmlns="" xmlns:a16="http://schemas.microsoft.com/office/drawing/2014/main" id="{1620A625-4B08-4A80-BFD1-DE0BA6DDB3D3}"/>
              </a:ext>
            </a:extLst>
          </p:cNvPr>
          <p:cNvSpPr/>
          <p:nvPr/>
        </p:nvSpPr>
        <p:spPr>
          <a:xfrm>
            <a:off x="4681534" y="5892444"/>
            <a:ext cx="3138985" cy="820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b="1">
              <a:solidFill>
                <a:schemeClr val="accent1">
                  <a:lumMod val="60000"/>
                  <a:lumOff val="40000"/>
                </a:schemeClr>
              </a:solidFill>
            </a:endParaRPr>
          </a:p>
        </p:txBody>
      </p:sp>
      <p:sp>
        <p:nvSpPr>
          <p:cNvPr id="6" name="Title 11">
            <a:extLst>
              <a:ext uri="{FF2B5EF4-FFF2-40B4-BE49-F238E27FC236}">
                <a16:creationId xmlns="" xmlns:a16="http://schemas.microsoft.com/office/drawing/2014/main" id="{20A3CA39-8F2D-42DA-81EB-4028FD1F0014}"/>
              </a:ext>
            </a:extLst>
          </p:cNvPr>
          <p:cNvSpPr txBox="1">
            <a:spLocks/>
          </p:cNvSpPr>
          <p:nvPr/>
        </p:nvSpPr>
        <p:spPr>
          <a:xfrm>
            <a:off x="555008" y="5892445"/>
            <a:ext cx="10543915" cy="8207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sz="7200" b="1">
                <a:solidFill>
                  <a:schemeClr val="accent1">
                    <a:lumMod val="60000"/>
                    <a:lumOff val="40000"/>
                  </a:schemeClr>
                </a:solidFill>
              </a:rPr>
              <a:t>POPULARIZACIJA ČITANJA </a:t>
            </a:r>
            <a:endParaRPr lang="hr-HR" sz="7200" b="1" dirty="0">
              <a:solidFill>
                <a:schemeClr val="accent1">
                  <a:lumMod val="60000"/>
                  <a:lumOff val="40000"/>
                </a:schemeClr>
              </a:solidFill>
            </a:endParaRPr>
          </a:p>
        </p:txBody>
      </p:sp>
    </p:spTree>
    <p:extLst>
      <p:ext uri="{BB962C8B-B14F-4D97-AF65-F5344CB8AC3E}">
        <p14:creationId xmlns:p14="http://schemas.microsoft.com/office/powerpoint/2010/main" val="19691773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88388" cy="6858000"/>
          </a:xfrm>
          <a:prstGeom prst="rect">
            <a:avLst/>
          </a:prstGeom>
        </p:spPr>
      </p:pic>
      <p:sp>
        <p:nvSpPr>
          <p:cNvPr id="2" name="Subtitle 1"/>
          <p:cNvSpPr>
            <a:spLocks noGrp="1"/>
          </p:cNvSpPr>
          <p:nvPr>
            <p:ph type="subTitle" idx="4294967295"/>
          </p:nvPr>
        </p:nvSpPr>
        <p:spPr>
          <a:xfrm>
            <a:off x="1397286" y="250031"/>
            <a:ext cx="9411128" cy="1655763"/>
          </a:xfrm>
          <a:prstGeom prst="rect">
            <a:avLst/>
          </a:prstGeom>
        </p:spPr>
        <p:txBody>
          <a:bodyPr/>
          <a:lstStyle/>
          <a:p>
            <a:pPr marL="0" indent="0" algn="ctr">
              <a:buNone/>
            </a:pPr>
            <a:r>
              <a:rPr lang="hr-HR" sz="3200" b="1" dirty="0">
                <a:solidFill>
                  <a:schemeClr val="tx1">
                    <a:lumMod val="65000"/>
                    <a:lumOff val="35000"/>
                  </a:schemeClr>
                </a:solidFill>
                <a:latin typeface="+mj-lt"/>
              </a:rPr>
              <a:t>„Meni </a:t>
            </a:r>
            <a:r>
              <a:rPr lang="hr-HR" sz="3200" b="1" dirty="0" smtClean="0">
                <a:solidFill>
                  <a:schemeClr val="tx1">
                    <a:lumMod val="65000"/>
                    <a:lumOff val="35000"/>
                  </a:schemeClr>
                </a:solidFill>
                <a:latin typeface="+mj-lt"/>
              </a:rPr>
              <a:t>se, recimo, </a:t>
            </a:r>
            <a:r>
              <a:rPr lang="hr-HR" sz="3200" b="1" dirty="0">
                <a:solidFill>
                  <a:schemeClr val="tx1">
                    <a:lumMod val="65000"/>
                    <a:lumOff val="35000"/>
                  </a:schemeClr>
                </a:solidFill>
                <a:latin typeface="+mj-lt"/>
              </a:rPr>
              <a:t>teško koncetrirati kada čitam. Svako malo gledam na mobitel. Kad nisam imao </a:t>
            </a:r>
            <a:r>
              <a:rPr lang="hr-HR" sz="3200" b="1" dirty="0" smtClean="0">
                <a:solidFill>
                  <a:schemeClr val="tx1">
                    <a:lumMod val="65000"/>
                    <a:lumOff val="35000"/>
                  </a:schemeClr>
                </a:solidFill>
                <a:latin typeface="+mj-lt"/>
              </a:rPr>
              <a:t>smartphone, </a:t>
            </a:r>
            <a:r>
              <a:rPr lang="hr-HR" sz="3200" b="1" dirty="0">
                <a:solidFill>
                  <a:schemeClr val="tx1">
                    <a:lumMod val="65000"/>
                    <a:lumOff val="35000"/>
                  </a:schemeClr>
                </a:solidFill>
                <a:latin typeface="+mj-lt"/>
              </a:rPr>
              <a:t>bilo mi je lakše. Mogao sam tri sata samo listati knjigu. Danas mi je to teže jer mobitel je tu, sve je ubrzanije.”</a:t>
            </a:r>
          </a:p>
        </p:txBody>
      </p:sp>
    </p:spTree>
    <p:extLst>
      <p:ext uri="{BB962C8B-B14F-4D97-AF65-F5344CB8AC3E}">
        <p14:creationId xmlns:p14="http://schemas.microsoft.com/office/powerpoint/2010/main" val="477069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88390" cy="6858000"/>
          </a:xfrm>
          <a:prstGeom prst="rect">
            <a:avLst/>
          </a:prstGeom>
        </p:spPr>
      </p:pic>
      <p:sp>
        <p:nvSpPr>
          <p:cNvPr id="5" name="TextBox 4"/>
          <p:cNvSpPr txBox="1"/>
          <p:nvPr/>
        </p:nvSpPr>
        <p:spPr>
          <a:xfrm>
            <a:off x="1781503" y="1261241"/>
            <a:ext cx="8671035" cy="3139321"/>
          </a:xfrm>
          <a:prstGeom prst="rect">
            <a:avLst/>
          </a:prstGeom>
          <a:noFill/>
        </p:spPr>
        <p:txBody>
          <a:bodyPr wrap="square" rtlCol="0">
            <a:spAutoFit/>
          </a:bodyPr>
          <a:lstStyle/>
          <a:p>
            <a:pPr algn="ctr"/>
            <a:r>
              <a:rPr lang="hr-HR" sz="6600" dirty="0">
                <a:solidFill>
                  <a:schemeClr val="tx1">
                    <a:lumMod val="65000"/>
                    <a:lumOff val="35000"/>
                  </a:schemeClr>
                </a:solidFill>
                <a:latin typeface="+mj-lt"/>
              </a:rPr>
              <a:t>Mijenja li se čitanost </a:t>
            </a:r>
          </a:p>
          <a:p>
            <a:pPr algn="ctr"/>
            <a:r>
              <a:rPr lang="hr-HR" sz="6600" dirty="0">
                <a:solidFill>
                  <a:schemeClr val="tx1">
                    <a:lumMod val="65000"/>
                    <a:lumOff val="35000"/>
                  </a:schemeClr>
                </a:solidFill>
                <a:latin typeface="+mj-lt"/>
              </a:rPr>
              <a:t>ili </a:t>
            </a:r>
          </a:p>
          <a:p>
            <a:pPr algn="ctr"/>
            <a:r>
              <a:rPr lang="hr-HR" sz="6600" dirty="0">
                <a:solidFill>
                  <a:schemeClr val="tx1">
                    <a:lumMod val="65000"/>
                    <a:lumOff val="35000"/>
                  </a:schemeClr>
                </a:solidFill>
                <a:latin typeface="+mj-lt"/>
              </a:rPr>
              <a:t>svijet koji nas okružuje? </a:t>
            </a:r>
          </a:p>
        </p:txBody>
      </p:sp>
    </p:spTree>
    <p:extLst>
      <p:ext uri="{BB962C8B-B14F-4D97-AF65-F5344CB8AC3E}">
        <p14:creationId xmlns:p14="http://schemas.microsoft.com/office/powerpoint/2010/main" val="25297948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1418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0032"/>
          </a:xfrm>
          <a:prstGeom prst="rect">
            <a:avLst/>
          </a:prstGeom>
        </p:spPr>
      </p:pic>
      <p:sp>
        <p:nvSpPr>
          <p:cNvPr id="2" name="Rectangle 1"/>
          <p:cNvSpPr/>
          <p:nvPr/>
        </p:nvSpPr>
        <p:spPr>
          <a:xfrm>
            <a:off x="1043153" y="782761"/>
            <a:ext cx="4175234" cy="4659737"/>
          </a:xfrm>
          <a:prstGeom prst="rect">
            <a:avLst/>
          </a:prstGeom>
        </p:spPr>
        <p:txBody>
          <a:bodyPr wrap="square">
            <a:spAutoFit/>
          </a:bodyPr>
          <a:lstStyle/>
          <a:p>
            <a:pPr lvl="0" algn="ctr">
              <a:lnSpc>
                <a:spcPct val="106000"/>
              </a:lnSpc>
              <a:spcAft>
                <a:spcPts val="0"/>
              </a:spcAft>
            </a:pPr>
            <a:r>
              <a:rPr lang="hr-HR" sz="4000" b="1" dirty="0">
                <a:solidFill>
                  <a:schemeClr val="tx1">
                    <a:lumMod val="50000"/>
                    <a:lumOff val="50000"/>
                  </a:schemeClr>
                </a:solidFill>
                <a:latin typeface="+mj-lt"/>
                <a:ea typeface="Calibri" panose="020F0502020204030204" pitchFamily="34" charset="0"/>
                <a:cs typeface="Times New Roman" panose="02020603050405020304" pitchFamily="18" charset="0"/>
              </a:rPr>
              <a:t>Volim čitati zato što obožavam knjigu. </a:t>
            </a:r>
          </a:p>
          <a:p>
            <a:pPr lvl="0" algn="ctr">
              <a:lnSpc>
                <a:spcPct val="106000"/>
              </a:lnSpc>
              <a:spcAft>
                <a:spcPts val="0"/>
              </a:spcAft>
            </a:pPr>
            <a:r>
              <a:rPr lang="hr-HR" sz="4000" b="1" dirty="0">
                <a:solidFill>
                  <a:schemeClr val="tx1">
                    <a:lumMod val="50000"/>
                    <a:lumOff val="50000"/>
                  </a:schemeClr>
                </a:solidFill>
                <a:latin typeface="+mj-lt"/>
                <a:ea typeface="Calibri" panose="020F0502020204030204" pitchFamily="34" charset="0"/>
                <a:cs typeface="Times New Roman" panose="02020603050405020304" pitchFamily="18" charset="0"/>
              </a:rPr>
              <a:t>Prvo je uzeti u ruku, osjetiti miris, otvoriti prvu </a:t>
            </a:r>
            <a:r>
              <a:rPr lang="hr-HR" sz="4000" b="1" dirty="0" smtClean="0">
                <a:solidFill>
                  <a:schemeClr val="tx1">
                    <a:lumMod val="50000"/>
                    <a:lumOff val="50000"/>
                  </a:schemeClr>
                </a:solidFill>
                <a:latin typeface="+mj-lt"/>
                <a:ea typeface="Calibri" panose="020F0502020204030204" pitchFamily="34" charset="0"/>
                <a:cs typeface="Times New Roman" panose="02020603050405020304" pitchFamily="18" charset="0"/>
              </a:rPr>
              <a:t>stranicu </a:t>
            </a:r>
            <a:r>
              <a:rPr lang="hr-HR" sz="4000" b="1" dirty="0">
                <a:solidFill>
                  <a:schemeClr val="tx1">
                    <a:lumMod val="50000"/>
                    <a:lumOff val="50000"/>
                  </a:schemeClr>
                </a:solidFill>
                <a:latin typeface="+mj-lt"/>
                <a:ea typeface="Calibri" panose="020F0502020204030204" pitchFamily="34" charset="0"/>
                <a:cs typeface="Times New Roman" panose="02020603050405020304" pitchFamily="18" charset="0"/>
              </a:rPr>
              <a:t>i nestati u neki drugi svijet...</a:t>
            </a:r>
          </a:p>
        </p:txBody>
      </p:sp>
    </p:spTree>
    <p:extLst>
      <p:ext uri="{BB962C8B-B14F-4D97-AF65-F5344CB8AC3E}">
        <p14:creationId xmlns:p14="http://schemas.microsoft.com/office/powerpoint/2010/main" val="756146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2188389" cy="6858000"/>
          </a:xfrm>
          <a:prstGeom prst="rect">
            <a:avLst/>
          </a:prstGeom>
        </p:spPr>
      </p:pic>
      <p:sp>
        <p:nvSpPr>
          <p:cNvPr id="2" name="Rectangle 1"/>
          <p:cNvSpPr/>
          <p:nvPr/>
        </p:nvSpPr>
        <p:spPr>
          <a:xfrm>
            <a:off x="7157545" y="503858"/>
            <a:ext cx="4101660" cy="5312223"/>
          </a:xfrm>
          <a:prstGeom prst="rect">
            <a:avLst/>
          </a:prstGeom>
        </p:spPr>
        <p:txBody>
          <a:bodyPr wrap="square">
            <a:spAutoFit/>
          </a:bodyPr>
          <a:lstStyle/>
          <a:p>
            <a:pPr lvl="0" algn="ctr">
              <a:lnSpc>
                <a:spcPct val="106000"/>
              </a:lnSpc>
              <a:spcAft>
                <a:spcPts val="0"/>
              </a:spcAft>
            </a:pPr>
            <a:r>
              <a:rPr lang="hr-HR" sz="4000" b="1" dirty="0">
                <a:solidFill>
                  <a:schemeClr val="tx1">
                    <a:lumMod val="50000"/>
                    <a:lumOff val="50000"/>
                  </a:schemeClr>
                </a:solidFill>
                <a:latin typeface="+mj-lt"/>
                <a:ea typeface="Calibri" panose="020F0502020204030204" pitchFamily="34" charset="0"/>
                <a:cs typeface="Times New Roman" panose="02020603050405020304" pitchFamily="18" charset="0"/>
              </a:rPr>
              <a:t>Volim čitati zato što mi tada najviše radi mašta, </a:t>
            </a:r>
          </a:p>
          <a:p>
            <a:pPr lvl="0" algn="ctr">
              <a:lnSpc>
                <a:spcPct val="106000"/>
              </a:lnSpc>
              <a:spcAft>
                <a:spcPts val="0"/>
              </a:spcAft>
            </a:pPr>
            <a:r>
              <a:rPr lang="hr-HR" sz="4000" b="1" dirty="0">
                <a:solidFill>
                  <a:schemeClr val="tx1">
                    <a:lumMod val="50000"/>
                    <a:lumOff val="50000"/>
                  </a:schemeClr>
                </a:solidFill>
                <a:latin typeface="+mj-lt"/>
                <a:ea typeface="Calibri" panose="020F0502020204030204" pitchFamily="34" charset="0"/>
                <a:cs typeface="Times New Roman" panose="02020603050405020304" pitchFamily="18" charset="0"/>
              </a:rPr>
              <a:t>zbog svojevrsne mentalne higijene, obogaćivanja vokabulara, </a:t>
            </a:r>
          </a:p>
          <a:p>
            <a:pPr lvl="0" algn="ctr">
              <a:lnSpc>
                <a:spcPct val="106000"/>
              </a:lnSpc>
              <a:spcAft>
                <a:spcPts val="0"/>
              </a:spcAft>
            </a:pPr>
            <a:r>
              <a:rPr lang="hr-HR" sz="4000" b="1" dirty="0">
                <a:solidFill>
                  <a:schemeClr val="tx1">
                    <a:lumMod val="50000"/>
                    <a:lumOff val="50000"/>
                  </a:schemeClr>
                </a:solidFill>
                <a:latin typeface="+mj-lt"/>
                <a:ea typeface="Calibri" panose="020F0502020204030204" pitchFamily="34" charset="0"/>
                <a:cs typeface="Times New Roman" panose="02020603050405020304" pitchFamily="18" charset="0"/>
              </a:rPr>
              <a:t>širenja vidika...</a:t>
            </a:r>
          </a:p>
        </p:txBody>
      </p:sp>
    </p:spTree>
    <p:extLst>
      <p:ext uri="{BB962C8B-B14F-4D97-AF65-F5344CB8AC3E}">
        <p14:creationId xmlns:p14="http://schemas.microsoft.com/office/powerpoint/2010/main" val="2501940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1"/>
            <a:ext cx="12192001" cy="6860033"/>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031"/>
            <a:ext cx="12192000" cy="6860031"/>
          </a:xfrm>
          <a:prstGeom prst="rect">
            <a:avLst/>
          </a:prstGeom>
        </p:spPr>
      </p:pic>
      <p:sp>
        <p:nvSpPr>
          <p:cNvPr id="2" name="Rectangle 1"/>
          <p:cNvSpPr/>
          <p:nvPr/>
        </p:nvSpPr>
        <p:spPr>
          <a:xfrm>
            <a:off x="917028" y="152140"/>
            <a:ext cx="10197662" cy="1723549"/>
          </a:xfrm>
          <a:prstGeom prst="rect">
            <a:avLst/>
          </a:prstGeom>
        </p:spPr>
        <p:txBody>
          <a:bodyPr wrap="square">
            <a:spAutoFit/>
          </a:bodyPr>
          <a:lstStyle/>
          <a:p>
            <a:pPr lvl="0" algn="ctr">
              <a:lnSpc>
                <a:spcPct val="106000"/>
              </a:lnSpc>
              <a:spcAft>
                <a:spcPts val="0"/>
              </a:spcAft>
            </a:pPr>
            <a:r>
              <a:rPr lang="hr-HR" sz="5000" dirty="0">
                <a:solidFill>
                  <a:schemeClr val="tx1">
                    <a:lumMod val="50000"/>
                    <a:lumOff val="50000"/>
                  </a:schemeClr>
                </a:solidFill>
                <a:latin typeface="+mj-lt"/>
                <a:ea typeface="Calibri" panose="020F0502020204030204" pitchFamily="34" charset="0"/>
                <a:cs typeface="Times New Roman" panose="02020603050405020304" pitchFamily="18" charset="0"/>
              </a:rPr>
              <a:t>Volim čitati zato što čitajući putujem, razmišljam, osjećam, smijem se...</a:t>
            </a:r>
          </a:p>
        </p:txBody>
      </p:sp>
      <p:sp>
        <p:nvSpPr>
          <p:cNvPr id="5" name="Rectangle 4"/>
          <p:cNvSpPr/>
          <p:nvPr/>
        </p:nvSpPr>
        <p:spPr>
          <a:xfrm>
            <a:off x="997167" y="5497105"/>
            <a:ext cx="10197662" cy="907941"/>
          </a:xfrm>
          <a:prstGeom prst="rect">
            <a:avLst/>
          </a:prstGeom>
        </p:spPr>
        <p:txBody>
          <a:bodyPr wrap="square">
            <a:spAutoFit/>
          </a:bodyPr>
          <a:lstStyle/>
          <a:p>
            <a:pPr lvl="0" algn="ctr">
              <a:lnSpc>
                <a:spcPct val="106000"/>
              </a:lnSpc>
              <a:spcAft>
                <a:spcPts val="0"/>
              </a:spcAft>
            </a:pPr>
            <a:r>
              <a:rPr lang="hr-HR" sz="5000" dirty="0">
                <a:solidFill>
                  <a:schemeClr val="tx1">
                    <a:lumMod val="50000"/>
                    <a:lumOff val="50000"/>
                  </a:schemeClr>
                </a:solidFill>
                <a:latin typeface="+mj-lt"/>
                <a:ea typeface="Calibri" panose="020F0502020204030204" pitchFamily="34" charset="0"/>
                <a:cs typeface="Times New Roman" panose="02020603050405020304" pitchFamily="18" charset="0"/>
              </a:rPr>
              <a:t>...i ponekad plačem.</a:t>
            </a:r>
          </a:p>
        </p:txBody>
      </p:sp>
    </p:spTree>
    <p:extLst>
      <p:ext uri="{BB962C8B-B14F-4D97-AF65-F5344CB8AC3E}">
        <p14:creationId xmlns:p14="http://schemas.microsoft.com/office/powerpoint/2010/main" val="3183258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2188389" cy="6858000"/>
          </a:xfrm>
          <a:prstGeom prst="rect">
            <a:avLst/>
          </a:prstGeom>
        </p:spPr>
      </p:pic>
      <p:sp>
        <p:nvSpPr>
          <p:cNvPr id="2" name="Rectangle 1"/>
          <p:cNvSpPr/>
          <p:nvPr/>
        </p:nvSpPr>
        <p:spPr>
          <a:xfrm>
            <a:off x="773332" y="357093"/>
            <a:ext cx="3924792" cy="4007251"/>
          </a:xfrm>
          <a:prstGeom prst="rect">
            <a:avLst/>
          </a:prstGeom>
        </p:spPr>
        <p:txBody>
          <a:bodyPr wrap="square">
            <a:spAutoFit/>
          </a:bodyPr>
          <a:lstStyle/>
          <a:p>
            <a:pPr lvl="0" algn="ctr">
              <a:lnSpc>
                <a:spcPct val="106000"/>
              </a:lnSpc>
              <a:spcAft>
                <a:spcPts val="0"/>
              </a:spcAft>
            </a:pPr>
            <a:r>
              <a:rPr lang="hr-HR" sz="4000" b="1" dirty="0">
                <a:solidFill>
                  <a:schemeClr val="tx1">
                    <a:lumMod val="50000"/>
                    <a:lumOff val="50000"/>
                  </a:schemeClr>
                </a:solidFill>
                <a:latin typeface="+mj-lt"/>
                <a:ea typeface="Calibri" panose="020F0502020204030204" pitchFamily="34" charset="0"/>
                <a:cs typeface="Times New Roman" panose="02020603050405020304" pitchFamily="18" charset="0"/>
              </a:rPr>
              <a:t>Mislim da je važno čitati zato što je to specifično iskustvo koje se ne može iskusiti drugim medijima.</a:t>
            </a:r>
          </a:p>
        </p:txBody>
      </p:sp>
    </p:spTree>
    <p:extLst>
      <p:ext uri="{BB962C8B-B14F-4D97-AF65-F5344CB8AC3E}">
        <p14:creationId xmlns:p14="http://schemas.microsoft.com/office/powerpoint/2010/main" val="1643976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 xmlns:a16="http://schemas.microsoft.com/office/drawing/2014/main" id="{92CB0F97-0BE6-4677-85A5-0A78A233010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5" t="8495" r="105" b="4386"/>
          <a:stretch/>
        </p:blipFill>
        <p:spPr>
          <a:xfrm>
            <a:off x="194563" y="0"/>
            <a:ext cx="11774524" cy="6858000"/>
          </a:xfrm>
          <a:prstGeom prst="rect">
            <a:avLst/>
          </a:prstGeom>
        </p:spPr>
      </p:pic>
      <p:pic>
        <p:nvPicPr>
          <p:cNvPr id="10" name="Picture 8">
            <a:extLst>
              <a:ext uri="{FF2B5EF4-FFF2-40B4-BE49-F238E27FC236}">
                <a16:creationId xmlns="" xmlns:a16="http://schemas.microsoft.com/office/drawing/2014/main" id="{6376810F-B860-40A0-A053-2192393714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410" y="4961"/>
            <a:ext cx="12216410" cy="6873766"/>
          </a:xfrm>
          <a:prstGeom prst="rect">
            <a:avLst/>
          </a:prstGeom>
        </p:spPr>
      </p:pic>
      <p:sp>
        <p:nvSpPr>
          <p:cNvPr id="2" name="Rectangle 1"/>
          <p:cNvSpPr/>
          <p:nvPr/>
        </p:nvSpPr>
        <p:spPr>
          <a:xfrm>
            <a:off x="5063319" y="399197"/>
            <a:ext cx="6168313" cy="3354765"/>
          </a:xfrm>
          <a:prstGeom prst="rect">
            <a:avLst/>
          </a:prstGeom>
        </p:spPr>
        <p:txBody>
          <a:bodyPr wrap="square">
            <a:spAutoFit/>
          </a:bodyPr>
          <a:lstStyle/>
          <a:p>
            <a:pPr lvl="0" algn="ctr">
              <a:lnSpc>
                <a:spcPct val="106000"/>
              </a:lnSpc>
              <a:spcAft>
                <a:spcPts val="0"/>
              </a:spcAft>
            </a:pPr>
            <a:r>
              <a:rPr lang="hr-HR" sz="5000" dirty="0">
                <a:solidFill>
                  <a:schemeClr val="tx1">
                    <a:lumMod val="50000"/>
                    <a:lumOff val="50000"/>
                  </a:schemeClr>
                </a:solidFill>
                <a:latin typeface="+mj-lt"/>
                <a:ea typeface="Calibri" panose="020F0502020204030204" pitchFamily="34" charset="0"/>
                <a:cs typeface="Times New Roman" panose="02020603050405020304" pitchFamily="18" charset="0"/>
              </a:rPr>
              <a:t>S</a:t>
            </a:r>
            <a:r>
              <a:rPr lang="hr-HR" sz="5000" dirty="0" smtClean="0">
                <a:solidFill>
                  <a:schemeClr val="tx1">
                    <a:lumMod val="50000"/>
                    <a:lumOff val="50000"/>
                  </a:schemeClr>
                </a:solidFill>
                <a:latin typeface="+mj-lt"/>
                <a:ea typeface="Calibri" panose="020F0502020204030204" pitchFamily="34" charset="0"/>
                <a:cs typeface="Times New Roman" panose="02020603050405020304" pitchFamily="18" charset="0"/>
              </a:rPr>
              <a:t> </a:t>
            </a:r>
            <a:r>
              <a:rPr lang="hr-HR" sz="5000" dirty="0">
                <a:solidFill>
                  <a:schemeClr val="tx1">
                    <a:lumMod val="50000"/>
                    <a:lumOff val="50000"/>
                  </a:schemeClr>
                </a:solidFill>
                <a:latin typeface="+mj-lt"/>
                <a:ea typeface="Calibri" panose="020F0502020204030204" pitchFamily="34" charset="0"/>
                <a:cs typeface="Times New Roman" panose="02020603050405020304" pitchFamily="18" charset="0"/>
              </a:rPr>
              <a:t>knjigom ulaziš u novi svijet, naučiš, doživiš, prepoznaš se, relaksiraš, opustiš... </a:t>
            </a:r>
          </a:p>
        </p:txBody>
      </p:sp>
    </p:spTree>
    <p:extLst>
      <p:ext uri="{BB962C8B-B14F-4D97-AF65-F5344CB8AC3E}">
        <p14:creationId xmlns:p14="http://schemas.microsoft.com/office/powerpoint/2010/main" val="16252959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GfK color scheme for Office 2010">
    <a:dk1>
      <a:srgbClr val="000000"/>
    </a:dk1>
    <a:lt1>
      <a:srgbClr val="FFFFFF"/>
    </a:lt1>
    <a:dk2>
      <a:srgbClr val="E95E0F"/>
    </a:dk2>
    <a:lt2>
      <a:srgbClr val="928580"/>
    </a:lt2>
    <a:accent1>
      <a:srgbClr val="004186"/>
    </a:accent1>
    <a:accent2>
      <a:srgbClr val="0087C8"/>
    </a:accent2>
    <a:accent3>
      <a:srgbClr val="A1AF00"/>
    </a:accent3>
    <a:accent4>
      <a:srgbClr val="CDC300"/>
    </a:accent4>
    <a:accent5>
      <a:srgbClr val="B50F22"/>
    </a:accent5>
    <a:accent6>
      <a:srgbClr val="E31B19"/>
    </a:accent6>
    <a:hlink>
      <a:srgbClr val="A1AF00"/>
    </a:hlink>
    <a:folHlink>
      <a:srgbClr val="CDC3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fK color scheme for Office 2010">
    <a:dk1>
      <a:srgbClr val="000000"/>
    </a:dk1>
    <a:lt1>
      <a:srgbClr val="FFFFFF"/>
    </a:lt1>
    <a:dk2>
      <a:srgbClr val="E95E0F"/>
    </a:dk2>
    <a:lt2>
      <a:srgbClr val="928580"/>
    </a:lt2>
    <a:accent1>
      <a:srgbClr val="004186"/>
    </a:accent1>
    <a:accent2>
      <a:srgbClr val="0087C8"/>
    </a:accent2>
    <a:accent3>
      <a:srgbClr val="A1AF00"/>
    </a:accent3>
    <a:accent4>
      <a:srgbClr val="CDC300"/>
    </a:accent4>
    <a:accent5>
      <a:srgbClr val="B50F22"/>
    </a:accent5>
    <a:accent6>
      <a:srgbClr val="E31B19"/>
    </a:accent6>
    <a:hlink>
      <a:srgbClr val="A1AF00"/>
    </a:hlink>
    <a:folHlink>
      <a:srgbClr val="CDC3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6004</TotalTime>
  <Words>1657</Words>
  <Application>Microsoft Office PowerPoint</Application>
  <PresentationFormat>Custom</PresentationFormat>
  <Paragraphs>216</Paragraphs>
  <Slides>40</Slides>
  <Notes>32</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Office Theme</vt:lpstr>
      <vt:lpstr>1_Office Theme</vt:lpstr>
      <vt:lpstr>NOĆ KNJIGE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ČITATE LI BAREM POVREMENO E KNJIGE?</vt:lpstr>
      <vt:lpstr>PowerPoint Presentation</vt:lpstr>
      <vt:lpstr>PowerPoint Presentation</vt:lpstr>
      <vt:lpstr>PowerPoint Presentation</vt:lpstr>
      <vt:lpstr>POPULARIZACIJA ČITANJA </vt:lpstr>
      <vt:lpstr>POPULARIZACIJA ČITANJA </vt:lpstr>
      <vt:lpstr>POPULARIZACIJA ČITANJA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Čitanost u Hrvatskoj 2019</dc:title>
  <dc:creator>zorat</dc:creator>
  <cp:lastModifiedBy>Barney</cp:lastModifiedBy>
  <cp:revision>121</cp:revision>
  <dcterms:created xsi:type="dcterms:W3CDTF">2019-04-09T11:28:55Z</dcterms:created>
  <dcterms:modified xsi:type="dcterms:W3CDTF">2019-04-22T17:20:49Z</dcterms:modified>
</cp:coreProperties>
</file>