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45" r:id="rId5"/>
    <p:sldId id="346" r:id="rId6"/>
    <p:sldId id="347" r:id="rId7"/>
    <p:sldId id="380" r:id="rId8"/>
    <p:sldId id="349" r:id="rId9"/>
    <p:sldId id="350" r:id="rId10"/>
    <p:sldId id="397" r:id="rId11"/>
    <p:sldId id="384" r:id="rId12"/>
    <p:sldId id="398" r:id="rId13"/>
    <p:sldId id="355" r:id="rId14"/>
    <p:sldId id="356" r:id="rId15"/>
    <p:sldId id="357" r:id="rId16"/>
    <p:sldId id="399" r:id="rId17"/>
    <p:sldId id="360" r:id="rId18"/>
    <p:sldId id="362" r:id="rId19"/>
    <p:sldId id="389" r:id="rId20"/>
    <p:sldId id="381" r:id="rId21"/>
    <p:sldId id="395" r:id="rId22"/>
    <p:sldId id="396" r:id="rId23"/>
    <p:sldId id="367" r:id="rId24"/>
    <p:sldId id="368" r:id="rId25"/>
    <p:sldId id="369" r:id="rId26"/>
    <p:sldId id="372" r:id="rId27"/>
    <p:sldId id="394" r:id="rId28"/>
    <p:sldId id="391" r:id="rId29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8" userDrawn="1">
          <p15:clr>
            <a:srgbClr val="A4A3A4"/>
          </p15:clr>
        </p15:guide>
        <p15:guide id="2" orient="horz" pos="3108" userDrawn="1">
          <p15:clr>
            <a:srgbClr val="A4A3A4"/>
          </p15:clr>
        </p15:guide>
        <p15:guide id="3" orient="horz" pos="622">
          <p15:clr>
            <a:srgbClr val="A4A3A4"/>
          </p15:clr>
        </p15:guide>
        <p15:guide id="4" orient="horz" pos="2628" userDrawn="1">
          <p15:clr>
            <a:srgbClr val="A4A3A4"/>
          </p15:clr>
        </p15:guide>
        <p15:guide id="5" orient="horz" pos="2532" userDrawn="1">
          <p15:clr>
            <a:srgbClr val="A4A3A4"/>
          </p15:clr>
        </p15:guide>
        <p15:guide id="6" orient="horz" pos="2100" userDrawn="1">
          <p15:clr>
            <a:srgbClr val="A4A3A4"/>
          </p15:clr>
        </p15:guide>
        <p15:guide id="7" orient="horz" pos="1980" userDrawn="1">
          <p15:clr>
            <a:srgbClr val="A4A3A4"/>
          </p15:clr>
        </p15:guide>
        <p15:guide id="8" orient="horz" pos="2484" userDrawn="1">
          <p15:clr>
            <a:srgbClr val="A4A3A4"/>
          </p15:clr>
        </p15:guide>
        <p15:guide id="9" orient="horz" pos="1548" userDrawn="1">
          <p15:clr>
            <a:srgbClr val="A4A3A4"/>
          </p15:clr>
        </p15:guide>
        <p15:guide id="10" orient="horz" pos="1116" userDrawn="1">
          <p15:clr>
            <a:srgbClr val="A4A3A4"/>
          </p15:clr>
        </p15:guide>
        <p15:guide id="11" orient="horz" pos="1044" userDrawn="1">
          <p15:clr>
            <a:srgbClr val="A4A3A4"/>
          </p15:clr>
        </p15:guide>
        <p15:guide id="12" orient="horz" pos="2844" userDrawn="1">
          <p15:clr>
            <a:srgbClr val="A4A3A4"/>
          </p15:clr>
        </p15:guide>
        <p15:guide id="13" orient="horz" pos="1188" userDrawn="1">
          <p15:clr>
            <a:srgbClr val="A4A3A4"/>
          </p15:clr>
        </p15:guide>
        <p15:guide id="14" orient="horz" pos="2940" userDrawn="1">
          <p15:clr>
            <a:srgbClr val="A4A3A4"/>
          </p15:clr>
        </p15:guide>
        <p15:guide id="15" pos="2835">
          <p15:clr>
            <a:srgbClr val="A4A3A4"/>
          </p15:clr>
        </p15:guide>
        <p15:guide id="16" pos="2928" userDrawn="1">
          <p15:clr>
            <a:srgbClr val="A4A3A4"/>
          </p15:clr>
        </p15:guide>
        <p15:guide id="17" pos="3744" userDrawn="1">
          <p15:clr>
            <a:srgbClr val="A4A3A4"/>
          </p15:clr>
        </p15:guide>
        <p15:guide id="18" pos="4656" userDrawn="1">
          <p15:clr>
            <a:srgbClr val="A4A3A4"/>
          </p15:clr>
        </p15:guide>
        <p15:guide id="19" pos="4728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pos="1948">
          <p15:clr>
            <a:srgbClr val="A4A3A4"/>
          </p15:clr>
        </p15:guide>
        <p15:guide id="22" pos="1104" userDrawn="1">
          <p15:clr>
            <a:srgbClr val="A4A3A4"/>
          </p15:clr>
        </p15:guide>
        <p15:guide id="23" pos="1020">
          <p15:clr>
            <a:srgbClr val="A4A3A4"/>
          </p15:clr>
        </p15:guide>
        <p15:guide id="24" pos="204">
          <p15:clr>
            <a:srgbClr val="A4A3A4"/>
          </p15:clr>
        </p15:guide>
        <p15:guide id="25" pos="5568" userDrawn="1">
          <p15:clr>
            <a:srgbClr val="A4A3A4"/>
          </p15:clr>
        </p15:guide>
        <p15:guide id="2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40">
          <p15:clr>
            <a:srgbClr val="A4A3A4"/>
          </p15:clr>
        </p15:guide>
        <p15:guide id="2" orient="horz" pos="493">
          <p15:clr>
            <a:srgbClr val="A4A3A4"/>
          </p15:clr>
        </p15:guide>
        <p15:guide id="3" pos="280">
          <p15:clr>
            <a:srgbClr val="A4A3A4"/>
          </p15:clr>
        </p15:guide>
        <p15:guide id="4" pos="40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b, Claudia (GfK)" initials="EC" lastIdx="2" clrIdx="0"/>
  <p:cmAuthor id="1" name="Anke Beulke" initials="" lastIdx="1" clrIdx="1"/>
  <p:cmAuthor id="2" name="Trgovcevic, Zora (GfK)" initials="TZ(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D3C"/>
    <a:srgbClr val="4A423F"/>
    <a:srgbClr val="F9B200"/>
    <a:srgbClr val="FFD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3" autoAdjust="0"/>
    <p:restoredTop sz="93023" autoAdjust="0"/>
  </p:normalViewPr>
  <p:slideViewPr>
    <p:cSldViewPr snapToGrid="0" showGuides="1">
      <p:cViewPr varScale="1">
        <p:scale>
          <a:sx n="143" d="100"/>
          <a:sy n="143" d="100"/>
        </p:scale>
        <p:origin x="972" y="120"/>
      </p:cViewPr>
      <p:guideLst>
        <p:guide orient="horz" pos="2988"/>
        <p:guide orient="horz" pos="3108"/>
        <p:guide orient="horz" pos="622"/>
        <p:guide orient="horz" pos="2628"/>
        <p:guide orient="horz" pos="2532"/>
        <p:guide orient="horz" pos="2100"/>
        <p:guide orient="horz" pos="1980"/>
        <p:guide orient="horz" pos="2484"/>
        <p:guide orient="horz" pos="1548"/>
        <p:guide orient="horz" pos="1116"/>
        <p:guide orient="horz" pos="1044"/>
        <p:guide orient="horz" pos="2844"/>
        <p:guide orient="horz" pos="1188"/>
        <p:guide orient="horz" pos="2940"/>
        <p:guide pos="2835"/>
        <p:guide pos="2928"/>
        <p:guide pos="3744"/>
        <p:guide pos="4656"/>
        <p:guide pos="4728"/>
        <p:guide pos="2016"/>
        <p:guide pos="1948"/>
        <p:guide pos="1104"/>
        <p:guide pos="1020"/>
        <p:guide pos="204"/>
        <p:guide pos="55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224" y="-864"/>
      </p:cViewPr>
      <p:guideLst>
        <p:guide orient="horz" pos="5940"/>
        <p:guide orient="horz" pos="493"/>
        <p:guide pos="280"/>
        <p:guide pos="40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Radni_list_programa_Microsoft_Excel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37948459405675E-2"/>
          <c:y val="6.1683847614992411E-2"/>
          <c:w val="0.94707568536892739"/>
          <c:h val="0.93831615238500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56</c:v>
                </c:pt>
                <c:pt idx="1">
                  <c:v>48</c:v>
                </c:pt>
                <c:pt idx="2">
                  <c:v>53</c:v>
                </c:pt>
                <c:pt idx="3">
                  <c:v>51</c:v>
                </c:pt>
                <c:pt idx="4">
                  <c:v>47</c:v>
                </c:pt>
                <c:pt idx="5">
                  <c:v>53</c:v>
                </c:pt>
                <c:pt idx="6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70-48EB-B7EA-858004F00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242768"/>
        <c:axId val="104243888"/>
      </c:barChart>
      <c:catAx>
        <c:axId val="10424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243888"/>
        <c:crosses val="autoZero"/>
        <c:auto val="1"/>
        <c:lblAlgn val="ctr"/>
        <c:lblOffset val="100"/>
        <c:noMultiLvlLbl val="0"/>
      </c:catAx>
      <c:valAx>
        <c:axId val="104243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424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07647410924234E-2"/>
          <c:y val="4.6432018412813122E-2"/>
          <c:w val="0.96592352589075769"/>
          <c:h val="0.883907353048324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D3-42FD-BBB4-BE57AA7137B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D3-42FD-BBB4-BE57AA7137B0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D3-42FD-BBB4-BE57AA7137B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D3-42FD-BBB4-BE57AA7137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Sheet1!$S$841:$S$849</c:f>
              <c:numCache>
                <c:formatCode>#,##0</c:formatCode>
                <c:ptCount val="9"/>
                <c:pt idx="0" formatCode="General">
                  <c:v>11</c:v>
                </c:pt>
                <c:pt idx="1">
                  <c:v>72</c:v>
                </c:pt>
                <c:pt idx="2">
                  <c:v>32</c:v>
                </c:pt>
                <c:pt idx="3">
                  <c:v>22</c:v>
                </c:pt>
                <c:pt idx="4">
                  <c:v>18</c:v>
                </c:pt>
                <c:pt idx="5">
                  <c:v>14</c:v>
                </c:pt>
                <c:pt idx="7">
                  <c:v>11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D3-42FD-BBB4-BE57AA713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8515616"/>
        <c:axId val="248516176"/>
      </c:barChart>
      <c:catAx>
        <c:axId val="2485156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8516176"/>
        <c:crosses val="autoZero"/>
        <c:auto val="1"/>
        <c:lblAlgn val="ctr"/>
        <c:lblOffset val="100"/>
        <c:noMultiLvlLbl val="0"/>
      </c:catAx>
      <c:valAx>
        <c:axId val="2485161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485156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634277181822716E-2"/>
          <c:y val="3.0587414100162944E-2"/>
          <c:w val="0.98336572281817725"/>
          <c:h val="0.943388317329782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4E-48A7-9C22-7081C63EDF24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4E-48A7-9C22-7081C63EDF24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4E-48A7-9C22-7081C63EDF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Sheet1!$S$893:$S$901</c:f>
              <c:numCache>
                <c:formatCode>#,##0</c:formatCode>
                <c:ptCount val="9"/>
                <c:pt idx="0">
                  <c:v>62</c:v>
                </c:pt>
                <c:pt idx="1">
                  <c:v>22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4E-48A7-9C22-7081C63ED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8518416"/>
        <c:axId val="248518976"/>
      </c:barChart>
      <c:catAx>
        <c:axId val="2485184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8518976"/>
        <c:crosses val="autoZero"/>
        <c:auto val="1"/>
        <c:lblAlgn val="ctr"/>
        <c:lblOffset val="100"/>
        <c:noMultiLvlLbl val="0"/>
      </c:catAx>
      <c:valAx>
        <c:axId val="24851897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24851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86281668309568E-3"/>
          <c:y val="3.0118734484265643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posudba kod prijatelja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91847613267424E-2"/>
                  <c:y val="3.38504787015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45</c:v>
                </c:pt>
                <c:pt idx="1">
                  <c:v>45</c:v>
                </c:pt>
                <c:pt idx="2">
                  <c:v>38</c:v>
                </c:pt>
                <c:pt idx="3" formatCode="#,##0">
                  <c:v>43</c:v>
                </c:pt>
                <c:pt idx="4">
                  <c:v>35</c:v>
                </c:pt>
                <c:pt idx="5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293-46F8-9948-38CA489D9585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kupovina u knjižari/kiosku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31549349154683E-2"/>
                  <c:y val="-5.2151929632856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76342791013196E-2"/>
                  <c:y val="-3.0320489551421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293-46F8-9948-38CA489D958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293-46F8-9948-38CA489D95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33</c:v>
                </c:pt>
                <c:pt idx="1">
                  <c:v>41</c:v>
                </c:pt>
                <c:pt idx="2">
                  <c:v>35</c:v>
                </c:pt>
                <c:pt idx="3" formatCode="#,##0">
                  <c:v>32</c:v>
                </c:pt>
                <c:pt idx="4">
                  <c:v>38</c:v>
                </c:pt>
                <c:pt idx="5">
                  <c:v>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8293-46F8-9948-38CA489D9585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posudba u knjižnici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56</c:v>
                </c:pt>
                <c:pt idx="1">
                  <c:v>55</c:v>
                </c:pt>
                <c:pt idx="2">
                  <c:v>51</c:v>
                </c:pt>
                <c:pt idx="3" formatCode="#,##0">
                  <c:v>53</c:v>
                </c:pt>
                <c:pt idx="4">
                  <c:v>46</c:v>
                </c:pt>
                <c:pt idx="5">
                  <c:v>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8293-46F8-9948-38CA489D9585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kupopvina na Internetu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764788412528656E-2"/>
                  <c:y val="-4.36628801628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94224936287253E-2"/>
                  <c:y val="-4.366288016287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64788412528656E-2"/>
                  <c:y val="-4.002430681596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9422493628733E-2"/>
                  <c:y val="2.910858677524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22366146004585E-2"/>
                  <c:y val="-3.274716012215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1774609503454E-2"/>
                  <c:y val="2.910858677524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Sheet1!$U$216:$U$221</c:f>
              <c:numCache>
                <c:formatCode>General</c:formatCode>
                <c:ptCount val="6"/>
                <c:pt idx="0" formatCode="0">
                  <c:v>8</c:v>
                </c:pt>
                <c:pt idx="1">
                  <c:v>8</c:v>
                </c:pt>
                <c:pt idx="2">
                  <c:v>9</c:v>
                </c:pt>
                <c:pt idx="3" formatCode="#,##0">
                  <c:v>6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8293-46F8-9948-38CA489D9585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dobio na poklon</c:v>
                </c:pt>
              </c:strCache>
            </c:strRef>
          </c:tx>
          <c:spPr>
            <a:ln>
              <a:solidFill>
                <a:srgbClr val="0087C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3988449872574507E-2"/>
                  <c:y val="-6.6706407428496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070703777540157E-2"/>
                  <c:y val="5.094002685668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22366146004585E-2"/>
                  <c:y val="3.63857334690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300140301298792E-2"/>
                  <c:y val="5.457860020358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764788412528809E-2"/>
                  <c:y val="-4.730145350977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8293-46F8-9948-38CA489D95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Sheet1!$V$216:$V$221</c:f>
              <c:numCache>
                <c:formatCode>#,##0</c:formatCode>
                <c:ptCount val="6"/>
                <c:pt idx="0">
                  <c:v>22</c:v>
                </c:pt>
                <c:pt idx="1">
                  <c:v>30</c:v>
                </c:pt>
                <c:pt idx="2" formatCode="General">
                  <c:v>23</c:v>
                </c:pt>
                <c:pt idx="3">
                  <c:v>27</c:v>
                </c:pt>
                <c:pt idx="4" formatCode="General">
                  <c:v>22</c:v>
                </c:pt>
                <c:pt idx="5" formatCode="General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293-46F8-9948-38CA489D9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00112"/>
        <c:axId val="175000672"/>
      </c:lineChart>
      <c:catAx>
        <c:axId val="17500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r-Latn-RS"/>
          </a:p>
        </c:txPr>
        <c:crossAx val="175000672"/>
        <c:crosses val="autoZero"/>
        <c:auto val="1"/>
        <c:lblAlgn val="ctr"/>
        <c:lblOffset val="100"/>
        <c:noMultiLvlLbl val="0"/>
      </c:catAx>
      <c:valAx>
        <c:axId val="175000672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5000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9689337803068755E-2"/>
          <c:y val="4.1034512297948161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podjednako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158512606728909E-3"/>
                  <c:y val="1.641311731476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544934384652406E-2"/>
                  <c:y val="-4.447310736169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91847613267424E-2"/>
                  <c:y val="3.385047870159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542990741420545E-3"/>
                  <c:y val="3.8803808984641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0DB-4AD6-8937-403916934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38</c:v>
                </c:pt>
                <c:pt idx="1">
                  <c:v>35</c:v>
                </c:pt>
                <c:pt idx="2">
                  <c:v>43</c:v>
                </c:pt>
                <c:pt idx="3" formatCode="#,##0">
                  <c:v>48</c:v>
                </c:pt>
                <c:pt idx="4">
                  <c:v>26</c:v>
                </c:pt>
                <c:pt idx="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60DB-4AD6-8937-403916934174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domaći autora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29075743544969E-2"/>
                  <c:y val="-2.6681916204515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528795963250075E-2"/>
                  <c:y val="4.212751681121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131477611297334E-2"/>
                  <c:y val="3.881240403979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72638758448796E-2"/>
                  <c:y val="-4.4874782939044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0DB-4AD6-8937-40391693417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0DB-4AD6-8937-4039169341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27</c:v>
                </c:pt>
                <c:pt idx="2">
                  <c:v>19</c:v>
                </c:pt>
                <c:pt idx="3" formatCode="#,##0">
                  <c:v>15</c:v>
                </c:pt>
                <c:pt idx="4">
                  <c:v>32</c:v>
                </c:pt>
                <c:pt idx="5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60DB-4AD6-8937-403916934174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prijevodi stranih autora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412381973423868E-2"/>
                  <c:y val="2.5288084760995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051267937402319E-2"/>
                  <c:y val="3.9842378148619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675586430588166E-2"/>
                  <c:y val="-4.6271765902785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0DB-4AD6-8937-40391693417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33</c:v>
                </c:pt>
                <c:pt idx="1">
                  <c:v>38</c:v>
                </c:pt>
                <c:pt idx="2">
                  <c:v>38</c:v>
                </c:pt>
                <c:pt idx="3" formatCode="#,##0">
                  <c:v>35</c:v>
                </c:pt>
                <c:pt idx="4">
                  <c:v>40</c:v>
                </c:pt>
                <c:pt idx="5">
                  <c:v>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60DB-4AD6-8937-403916934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004032"/>
        <c:axId val="175004592"/>
      </c:lineChart>
      <c:catAx>
        <c:axId val="1750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r-Latn-RS"/>
          </a:p>
        </c:txPr>
        <c:crossAx val="175004592"/>
        <c:crosses val="autoZero"/>
        <c:auto val="1"/>
        <c:lblAlgn val="ctr"/>
        <c:lblOffset val="100"/>
        <c:noMultiLvlLbl val="0"/>
      </c:catAx>
      <c:valAx>
        <c:axId val="175004592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5004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07742637994318E-2"/>
          <c:y val="0"/>
          <c:w val="0.94707568536892739"/>
          <c:h val="0.93831615238500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31</c:v>
                </c:pt>
                <c:pt idx="2">
                  <c:v>19</c:v>
                </c:pt>
                <c:pt idx="3">
                  <c:v>23</c:v>
                </c:pt>
                <c:pt idx="4">
                  <c:v>22</c:v>
                </c:pt>
                <c:pt idx="5">
                  <c:v>19</c:v>
                </c:pt>
                <c:pt idx="6">
                  <c:v>25</c:v>
                </c:pt>
                <c:pt idx="7">
                  <c:v>25.5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F9-4DA5-B88E-1FB85498A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006832"/>
        <c:axId val="175693840"/>
      </c:barChart>
      <c:catAx>
        <c:axId val="17500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693840"/>
        <c:crosses val="autoZero"/>
        <c:auto val="1"/>
        <c:lblAlgn val="ctr"/>
        <c:lblOffset val="100"/>
        <c:noMultiLvlLbl val="0"/>
      </c:catAx>
      <c:valAx>
        <c:axId val="175693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00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2986281668309568E-3"/>
          <c:y val="3.0118734484265643E-2"/>
          <c:w val="0.98031059474380666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knjige za djecu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3130188846757987E-2"/>
                  <c:y val="-1.592921570981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27386712137E-2"/>
                  <c:y val="4.358151364078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771293513881262E-2"/>
                  <c:y val="-5.347528162414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Sheet1!$S$216:$S$221</c:f>
              <c:numCache>
                <c:formatCode>General</c:formatCode>
                <c:ptCount val="6"/>
                <c:pt idx="0" formatCode="0">
                  <c:v>25</c:v>
                </c:pt>
                <c:pt idx="1">
                  <c:v>30</c:v>
                </c:pt>
                <c:pt idx="2">
                  <c:v>20</c:v>
                </c:pt>
                <c:pt idx="3" formatCode="#,##0">
                  <c:v>29</c:v>
                </c:pt>
                <c:pt idx="4">
                  <c:v>30</c:v>
                </c:pt>
                <c:pt idx="5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B1B-4972-9C8A-5C8A87AF4208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stručne knjige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4473229200917E-2"/>
                  <c:y val="-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567219952901571E-2"/>
                  <c:y val="-4.1236209592138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827923015936729E-2"/>
                  <c:y val="-4.883681686143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43380079177608E-2"/>
                  <c:y val="1.3342390611449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39753745959806E-2"/>
                  <c:y val="-3.75976362452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9075118338856166E-2"/>
                  <c:y val="6.064384412122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B1B-4972-9C8A-5C8A87AF4208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1B-4972-9C8A-5C8A87AF420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Sheet1!$T$216:$T$221</c:f>
              <c:numCache>
                <c:formatCode>General</c:formatCode>
                <c:ptCount val="6"/>
                <c:pt idx="0" formatCode="0">
                  <c:v>23</c:v>
                </c:pt>
                <c:pt idx="1">
                  <c:v>24</c:v>
                </c:pt>
                <c:pt idx="2">
                  <c:v>26</c:v>
                </c:pt>
                <c:pt idx="3" formatCode="#,##0">
                  <c:v>20</c:v>
                </c:pt>
                <c:pt idx="4">
                  <c:v>23</c:v>
                </c:pt>
                <c:pt idx="5">
                  <c:v>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4B1B-4972-9C8A-5C8A87AF4208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beletristika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Sheet1!$R$216:$R$221</c:f>
              <c:numCache>
                <c:formatCode>General</c:formatCode>
                <c:ptCount val="6"/>
                <c:pt idx="0" formatCode="0">
                  <c:v>47</c:v>
                </c:pt>
                <c:pt idx="1">
                  <c:v>52</c:v>
                </c:pt>
                <c:pt idx="2">
                  <c:v>48</c:v>
                </c:pt>
                <c:pt idx="3" formatCode="#,##0">
                  <c:v>47</c:v>
                </c:pt>
                <c:pt idx="4">
                  <c:v>40</c:v>
                </c:pt>
                <c:pt idx="5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4B1B-4972-9C8A-5C8A87AF4208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publicistika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8141407555080238E-2"/>
                  <c:y val="-1.455429338762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070703777540157E-2"/>
                  <c:y val="5.0940026856682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147182618792985E-2"/>
                  <c:y val="-3.638573346905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9422493628733E-2"/>
                  <c:y val="-5.4578600203588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22366146004585E-2"/>
                  <c:y val="-3.274716012215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688309571275943E-2"/>
                  <c:y val="-1.334128148569938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3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Sheet1!$U$216:$U$221</c:f>
              <c:numCache>
                <c:formatCode>General</c:formatCode>
                <c:ptCount val="6"/>
                <c:pt idx="0" formatCode="0">
                  <c:v>16</c:v>
                </c:pt>
                <c:pt idx="1">
                  <c:v>23</c:v>
                </c:pt>
                <c:pt idx="2">
                  <c:v>22</c:v>
                </c:pt>
                <c:pt idx="3" formatCode="#,##0">
                  <c:v>21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4B1B-4972-9C8A-5C8A87AF4208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priručnici</c:v>
                </c:pt>
              </c:strCache>
            </c:strRef>
          </c:tx>
          <c:spPr>
            <a:ln>
              <a:solidFill>
                <a:srgbClr val="0087C8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141407555080238E-2"/>
                  <c:y val="2.547001342834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070703777540157E-2"/>
                  <c:y val="5.094002685668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22366146004585E-2"/>
                  <c:y val="3.63857334690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300140301298792E-2"/>
                  <c:y val="5.457860020358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22366146004585E-2"/>
                  <c:y val="5.4578600203588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535351888770212E-2"/>
                  <c:y val="-6.6706407428496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Sheet1!$V$216:$V$221</c:f>
              <c:numCache>
                <c:formatCode>#,##0</c:formatCode>
                <c:ptCount val="6"/>
                <c:pt idx="0">
                  <c:v>14</c:v>
                </c:pt>
                <c:pt idx="1">
                  <c:v>6</c:v>
                </c:pt>
                <c:pt idx="2" formatCode="General">
                  <c:v>12</c:v>
                </c:pt>
                <c:pt idx="3">
                  <c:v>19</c:v>
                </c:pt>
                <c:pt idx="4" formatCode="General">
                  <c:v>18</c:v>
                </c:pt>
                <c:pt idx="5" formatCode="General">
                  <c:v>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4B1B-4972-9C8A-5C8A87AF4208}"/>
            </c:ext>
          </c:extLst>
        </c:ser>
        <c:ser>
          <c:idx val="5"/>
          <c:order val="5"/>
          <c:tx>
            <c:strRef>
              <c:f>Sheet1!$W$215</c:f>
              <c:strCache>
                <c:ptCount val="1"/>
                <c:pt idx="0">
                  <c:v>enciklopedije</c:v>
                </c:pt>
              </c:strCache>
            </c:strRef>
          </c:tx>
          <c:spPr>
            <a:ln>
              <a:solidFill>
                <a:srgbClr val="00418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9835492190068775E-2"/>
                  <c:y val="3.6385733469058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84126725378156E-2"/>
                  <c:y val="-3.6385733469058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sr-Latn-R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B1B-4972-9C8A-5C8A87AF4208}"/>
                </c:ext>
                <c:ext xmlns:c15="http://schemas.microsoft.com/office/drawing/2012/chart" uri="{CE6537A1-D6FC-4f65-9D91-7224C49458BB}">
                  <c15:layout>
                    <c:manualLayout>
                      <c:w val="2.8624179075535269E-2"/>
                      <c:h val="8.405104431352583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535351888770059E-2"/>
                  <c:y val="3.638573346905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059153650115389E-3"/>
                  <c:y val="-3.6385733469058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B1B-4972-9C8A-5C8A87AF42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382394206264328E-2"/>
                  <c:y val="3.638587671997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B1B-4972-9C8A-5C8A87AF4208}"/>
                </c:ext>
                <c:ext xmlns:c15="http://schemas.microsoft.com/office/drawing/2012/chart" uri="{CE6537A1-D6FC-4f65-9D91-7224C49458BB}">
                  <c15:layout>
                    <c:manualLayout>
                      <c:w val="2.8624179075535269E-2"/>
                      <c:h val="6.94967509259022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Sheet1!$Q$216:$Q$221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Sheet1!$W$216:$W$221</c:f>
              <c:numCache>
                <c:formatCode>#,##0</c:formatCode>
                <c:ptCount val="6"/>
                <c:pt idx="0">
                  <c:v>8</c:v>
                </c:pt>
                <c:pt idx="1">
                  <c:v>8</c:v>
                </c:pt>
                <c:pt idx="2" formatCode="General">
                  <c:v>4</c:v>
                </c:pt>
                <c:pt idx="3">
                  <c:v>5</c:v>
                </c:pt>
                <c:pt idx="4" formatCode="General">
                  <c:v>6</c:v>
                </c:pt>
                <c:pt idx="5" formatCode="General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4B1B-4972-9C8A-5C8A87AF4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98880"/>
        <c:axId val="175699440"/>
      </c:lineChart>
      <c:catAx>
        <c:axId val="17569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sr-Latn-RS"/>
          </a:p>
        </c:txPr>
        <c:crossAx val="175699440"/>
        <c:crosses val="autoZero"/>
        <c:auto val="1"/>
        <c:lblAlgn val="ctr"/>
        <c:lblOffset val="100"/>
        <c:noMultiLvlLbl val="0"/>
      </c:catAx>
      <c:valAx>
        <c:axId val="175699440"/>
        <c:scaling>
          <c:orientation val="minMax"/>
          <c:max val="6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56988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587730272033766E-2"/>
          <c:y val="3.0118734484265643E-2"/>
          <c:w val="0.86896833222949954"/>
          <c:h val="0.9019215480040961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21% i više</c:v>
                </c:pt>
              </c:strCache>
            </c:strRef>
          </c:tx>
          <c:spPr>
            <a:solidFill>
              <a:srgbClr val="524634"/>
            </a:solidFill>
            <a:ln>
              <a:solidFill>
                <a:srgbClr val="524634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Sheet1!$S$216:$S$223</c:f>
              <c:numCache>
                <c:formatCode>0</c:formatCode>
                <c:ptCount val="8"/>
                <c:pt idx="0" formatCode="#,##0">
                  <c:v>13</c:v>
                </c:pt>
                <c:pt idx="1">
                  <c:v>13.995354851170507</c:v>
                </c:pt>
                <c:pt idx="2">
                  <c:v>17.558089241927245</c:v>
                </c:pt>
                <c:pt idx="3" formatCode="General">
                  <c:v>22</c:v>
                </c:pt>
                <c:pt idx="4" formatCode="General">
                  <c:v>21</c:v>
                </c:pt>
                <c:pt idx="5" formatCode="#,##0">
                  <c:v>15</c:v>
                </c:pt>
                <c:pt idx="6" formatCode="General">
                  <c:v>20</c:v>
                </c:pt>
                <c:pt idx="7" formatCode="General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AD-42BF-BC3C-D870F6AA93C7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do 20%</c:v>
                </c:pt>
              </c:strCache>
            </c:strRef>
          </c:tx>
          <c:spPr>
            <a:solidFill>
              <a:srgbClr val="928580">
                <a:lumMod val="75000"/>
              </a:srgbClr>
            </a:solidFill>
            <a:ln>
              <a:solidFill>
                <a:srgbClr val="928580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Sheet1!$T$216:$T$223</c:f>
              <c:numCache>
                <c:formatCode>0</c:formatCode>
                <c:ptCount val="8"/>
                <c:pt idx="0" formatCode="#,##0">
                  <c:v>5</c:v>
                </c:pt>
                <c:pt idx="1">
                  <c:v>16</c:v>
                </c:pt>
                <c:pt idx="2">
                  <c:v>21.417510954824863</c:v>
                </c:pt>
                <c:pt idx="3" formatCode="General">
                  <c:v>16</c:v>
                </c:pt>
                <c:pt idx="4" formatCode="General">
                  <c:v>11</c:v>
                </c:pt>
                <c:pt idx="5" formatCode="#,##0">
                  <c:v>14</c:v>
                </c:pt>
                <c:pt idx="6" formatCode="General">
                  <c:v>16</c:v>
                </c:pt>
                <c:pt idx="7" formatCode="General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AD-42BF-BC3C-D870F6AA93C7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popust, ali ne znam koliko</c:v>
                </c:pt>
              </c:strCache>
            </c:strRef>
          </c:tx>
          <c:spPr>
            <a:solidFill>
              <a:srgbClr val="928580">
                <a:lumMod val="60000"/>
                <a:lumOff val="40000"/>
              </a:srgb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Sheet1!$U$216:$U$223</c:f>
              <c:numCache>
                <c:formatCode>0</c:formatCode>
                <c:ptCount val="8"/>
                <c:pt idx="0" formatCode="#,##0">
                  <c:v>6</c:v>
                </c:pt>
                <c:pt idx="1">
                  <c:v>14.497124990931585</c:v>
                </c:pt>
                <c:pt idx="2">
                  <c:v>13.693551069737699</c:v>
                </c:pt>
                <c:pt idx="3" formatCode="General">
                  <c:v>18</c:v>
                </c:pt>
                <c:pt idx="4" formatCode="General">
                  <c:v>12</c:v>
                </c:pt>
                <c:pt idx="5" formatCode="#,##0">
                  <c:v>32</c:v>
                </c:pt>
                <c:pt idx="6" formatCode="General">
                  <c:v>20</c:v>
                </c:pt>
                <c:pt idx="7" formatCode="General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AD-42BF-BC3C-D870F6AA9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835584"/>
        <c:axId val="246836144"/>
      </c:barChart>
      <c:lineChart>
        <c:grouping val="standard"/>
        <c:varyColors val="0"/>
        <c:ser>
          <c:idx val="0"/>
          <c:order val="0"/>
          <c:tx>
            <c:strRef>
              <c:f>Sheet1!$R$215</c:f>
              <c:strCache>
                <c:ptCount val="1"/>
                <c:pt idx="0">
                  <c:v>puna cijena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7788456349498389E-2"/>
                  <c:y val="-2.6863519233984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AD-42BF-BC3C-D870F6AA9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803836436333308E-2"/>
                  <c:y val="-3.9459261774907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AD-42BF-BC3C-D870F6AA93C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5481884857848888E-3"/>
                  <c:y val="-9.62244021345726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78-436A-BDB0-8DC2A99808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Sheet1!$R$216:$R$223</c:f>
              <c:numCache>
                <c:formatCode>0</c:formatCode>
                <c:ptCount val="8"/>
                <c:pt idx="0" formatCode="#,##0">
                  <c:v>76</c:v>
                </c:pt>
                <c:pt idx="1">
                  <c:v>55.509717888418471</c:v>
                </c:pt>
                <c:pt idx="2">
                  <c:v>46.8040564403153</c:v>
                </c:pt>
                <c:pt idx="3" formatCode="General">
                  <c:v>44</c:v>
                </c:pt>
                <c:pt idx="4" formatCode="General">
                  <c:v>56</c:v>
                </c:pt>
                <c:pt idx="5" formatCode="#,##0">
                  <c:v>38</c:v>
                </c:pt>
                <c:pt idx="6" formatCode="General">
                  <c:v>44</c:v>
                </c:pt>
                <c:pt idx="7" formatCode="General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AD-42BF-BC3C-D870F6AA93C7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popust</c:v>
                </c:pt>
              </c:strCache>
            </c:strRef>
          </c:tx>
          <c:spPr>
            <a:ln>
              <a:solidFill>
                <a:srgbClr val="52463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7788260112345785E-2"/>
                  <c:y val="-4.6089666566340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678-436A-BDB0-8DC2A99808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559766477788407E-3"/>
                  <c:y val="-1.2937642609173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678-436A-BDB0-8DC2A99808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524634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Sheet1!$V$216:$V$223</c:f>
              <c:numCache>
                <c:formatCode>#,##0</c:formatCode>
                <c:ptCount val="8"/>
                <c:pt idx="0">
                  <c:v>24</c:v>
                </c:pt>
                <c:pt idx="1">
                  <c:v>44.492479842102092</c:v>
                </c:pt>
                <c:pt idx="2">
                  <c:v>52.669151266489813</c:v>
                </c:pt>
                <c:pt idx="3">
                  <c:v>56</c:v>
                </c:pt>
                <c:pt idx="4" formatCode="General">
                  <c:v>44</c:v>
                </c:pt>
                <c:pt idx="5">
                  <c:v>61</c:v>
                </c:pt>
                <c:pt idx="6" formatCode="General">
                  <c:v>56</c:v>
                </c:pt>
                <c:pt idx="7" formatCode="General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DAD-42BF-BC3C-D870F6AA9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835584"/>
        <c:axId val="246836144"/>
      </c:lineChart>
      <c:catAx>
        <c:axId val="24683558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246836144"/>
        <c:crosses val="autoZero"/>
        <c:auto val="1"/>
        <c:lblAlgn val="ctr"/>
        <c:lblOffset val="100"/>
        <c:noMultiLvlLbl val="0"/>
      </c:catAx>
      <c:valAx>
        <c:axId val="2468361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4683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273906587887352E-2"/>
          <c:y val="3.0118734484265643E-2"/>
          <c:w val="0.96833520009902585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fianncijski razlozi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906542056074768E-2"/>
                  <c:y val="-2.320641677001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39346746360717E-2"/>
                  <c:y val="-2.9918689482873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F4-4104-AFB2-D2A11E6C47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924175608785295E-2"/>
                  <c:y val="-6.802968153871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F4-4104-AFB2-D2A11E6C47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Sheet1!$S$216:$S$223</c:f>
              <c:numCache>
                <c:formatCode>0</c:formatCode>
                <c:ptCount val="8"/>
                <c:pt idx="0" formatCode="#,##0">
                  <c:v>32</c:v>
                </c:pt>
                <c:pt idx="1">
                  <c:v>24</c:v>
                </c:pt>
                <c:pt idx="2">
                  <c:v>33</c:v>
                </c:pt>
                <c:pt idx="3" formatCode="General">
                  <c:v>28</c:v>
                </c:pt>
                <c:pt idx="4" formatCode="General">
                  <c:v>20</c:v>
                </c:pt>
                <c:pt idx="5" formatCode="#,##0">
                  <c:v>25</c:v>
                </c:pt>
                <c:pt idx="6" formatCode="General">
                  <c:v>19</c:v>
                </c:pt>
                <c:pt idx="7" formatCode="General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A2-44A1-A40A-3783B47FD7ED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posuđuje u knjižnici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44236760124613E-3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445482866043614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22118380062305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F4-4104-AFB2-D2A11E6C47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Sheet1!$T$216:$T$223</c:f>
              <c:numCache>
                <c:formatCode>0</c:formatCode>
                <c:ptCount val="8"/>
                <c:pt idx="1">
                  <c:v>10</c:v>
                </c:pt>
                <c:pt idx="2">
                  <c:v>13</c:v>
                </c:pt>
                <c:pt idx="3" formatCode="General">
                  <c:v>14</c:v>
                </c:pt>
                <c:pt idx="4" formatCode="General">
                  <c:v>14</c:v>
                </c:pt>
                <c:pt idx="5" formatCode="#,##0">
                  <c:v>14</c:v>
                </c:pt>
                <c:pt idx="6" formatCode="General">
                  <c:v>14</c:v>
                </c:pt>
                <c:pt idx="7" formatCode="General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A2-44A1-A40A-3783B47FD7ED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knjige mi ne trebaju/ne zanimaju me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Sheet1!$Q$216:$Q$223</c:f>
              <c:numCache>
                <c:formatCode>General</c:formatCode>
                <c:ptCount val="8"/>
                <c:pt idx="0" formatCode="@">
                  <c:v>2005</c:v>
                </c:pt>
                <c:pt idx="1">
                  <c:v>2011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Sheet1!$R$216:$R$223</c:f>
              <c:numCache>
                <c:formatCode>0</c:formatCode>
                <c:ptCount val="8"/>
                <c:pt idx="0" formatCode="#,##0">
                  <c:v>46</c:v>
                </c:pt>
                <c:pt idx="1">
                  <c:v>51</c:v>
                </c:pt>
                <c:pt idx="2">
                  <c:v>46</c:v>
                </c:pt>
                <c:pt idx="3" formatCode="General">
                  <c:v>47</c:v>
                </c:pt>
                <c:pt idx="4" formatCode="General">
                  <c:v>51</c:v>
                </c:pt>
                <c:pt idx="5" formatCode="#,##0">
                  <c:v>52</c:v>
                </c:pt>
                <c:pt idx="6" formatCode="General">
                  <c:v>59</c:v>
                </c:pt>
                <c:pt idx="7" formatCode="General">
                  <c:v>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A2-44A1-A40A-3783B47F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840064"/>
        <c:axId val="246840624"/>
      </c:lineChart>
      <c:catAx>
        <c:axId val="2468400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r-Latn-RS"/>
          </a:p>
        </c:txPr>
        <c:crossAx val="246840624"/>
        <c:crosses val="autoZero"/>
        <c:auto val="1"/>
        <c:lblAlgn val="ctr"/>
        <c:lblOffset val="100"/>
        <c:noMultiLvlLbl val="0"/>
      </c:catAx>
      <c:valAx>
        <c:axId val="2468406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468400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273906587887352E-2"/>
          <c:y val="3.0118734484265643E-2"/>
          <c:w val="0.96833520009902585"/>
          <c:h val="0.8467443091582848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više jeftinijih knjiga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4810016216085E-2"/>
                  <c:y val="2.665825906993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670170889810268E-2"/>
                  <c:y val="4.487803422431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F4-4104-AFB2-D2A11E6C47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924175608785295E-2"/>
                  <c:y val="-6.802968153871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Sheet1!$S$216:$S$222</c:f>
              <c:numCache>
                <c:formatCode>General</c:formatCode>
                <c:ptCount val="7"/>
                <c:pt idx="0">
                  <c:v>40</c:v>
                </c:pt>
                <c:pt idx="1">
                  <c:v>38</c:v>
                </c:pt>
                <c:pt idx="2">
                  <c:v>36</c:v>
                </c:pt>
                <c:pt idx="3">
                  <c:v>36</c:v>
                </c:pt>
                <c:pt idx="4">
                  <c:v>39</c:v>
                </c:pt>
                <c:pt idx="5">
                  <c:v>31</c:v>
                </c:pt>
                <c:pt idx="6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A2-44A1-A40A-3783B47FD7ED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više naslova/veći izbor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78693492721621E-2"/>
                  <c:y val="-6.9810275460039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57-4378-81CE-F0A594A668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44236760124613E-3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445482866043614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22118380062305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Sheet1!$T$216:$T$222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9</c:v>
                </c:pt>
                <c:pt idx="6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A2-44A1-A40A-3783B47FD7ED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ništa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Sheet1!$R$216:$R$222</c:f>
              <c:numCache>
                <c:formatCode>General</c:formatCode>
                <c:ptCount val="7"/>
                <c:pt idx="0">
                  <c:v>45</c:v>
                </c:pt>
                <c:pt idx="1">
                  <c:v>51</c:v>
                </c:pt>
                <c:pt idx="2">
                  <c:v>48</c:v>
                </c:pt>
                <c:pt idx="3">
                  <c:v>51</c:v>
                </c:pt>
                <c:pt idx="4">
                  <c:v>51</c:v>
                </c:pt>
                <c:pt idx="5">
                  <c:v>52</c:v>
                </c:pt>
                <c:pt idx="6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A2-44A1-A40A-3783B47FD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7077344"/>
        <c:axId val="247077904"/>
      </c:lineChart>
      <c:catAx>
        <c:axId val="24707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r-Latn-RS"/>
          </a:p>
        </c:txPr>
        <c:crossAx val="247077904"/>
        <c:crosses val="autoZero"/>
        <c:auto val="1"/>
        <c:lblAlgn val="ctr"/>
        <c:lblOffset val="100"/>
        <c:noMultiLvlLbl val="0"/>
      </c:catAx>
      <c:valAx>
        <c:axId val="24707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7077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1273906587887352E-2"/>
          <c:y val="6.4823827212893467E-2"/>
          <c:w val="0.96833520009902585"/>
          <c:h val="0.8505062815505734"/>
        </c:manualLayout>
      </c:layout>
      <c:lineChart>
        <c:grouping val="standard"/>
        <c:varyColors val="0"/>
        <c:ser>
          <c:idx val="1"/>
          <c:order val="1"/>
          <c:tx>
            <c:strRef>
              <c:f>Sheet1!$S$215</c:f>
              <c:strCache>
                <c:ptCount val="1"/>
                <c:pt idx="0">
                  <c:v>više naslova/veći izbor</c:v>
                </c:pt>
              </c:strCache>
            </c:strRef>
          </c:tx>
          <c:spPr>
            <a:ln>
              <a:solidFill>
                <a:srgbClr val="E95E0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4810016216085E-2"/>
                  <c:y val="2.665825906993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906542056074768E-2"/>
                  <c:y val="-5.63584407271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9906542056074813E-2"/>
                  <c:y val="-3.646722635288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670170889810268E-2"/>
                  <c:y val="4.487803422431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2F4-4104-AFB2-D2A11E6C47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924175608785295E-2"/>
                  <c:y val="-6.802968153871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98753894080999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906542056074768E-2"/>
                  <c:y val="-3.97824287485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3122301540538295E-2"/>
                  <c:y val="-6.482382721289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Sheet1!$S$216:$S$222</c:f>
              <c:numCache>
                <c:formatCode>General</c:formatCode>
                <c:ptCount val="7"/>
                <c:pt idx="0">
                  <c:v>30</c:v>
                </c:pt>
                <c:pt idx="1">
                  <c:v>19</c:v>
                </c:pt>
                <c:pt idx="2">
                  <c:v>23</c:v>
                </c:pt>
                <c:pt idx="3">
                  <c:v>27</c:v>
                </c:pt>
                <c:pt idx="4">
                  <c:v>27</c:v>
                </c:pt>
                <c:pt idx="5">
                  <c:v>14</c:v>
                </c:pt>
                <c:pt idx="6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FEA2-44A1-A40A-3783B47FD7ED}"/>
            </c:ext>
          </c:extLst>
        </c:ser>
        <c:ser>
          <c:idx val="2"/>
          <c:order val="2"/>
          <c:tx>
            <c:strRef>
              <c:f>Sheet1!$T$215</c:f>
              <c:strCache>
                <c:ptCount val="1"/>
                <c:pt idx="0">
                  <c:v>bolji program</c:v>
                </c:pt>
              </c:strCache>
            </c:strRef>
          </c:tx>
          <c:spPr>
            <a:ln>
              <a:solidFill>
                <a:srgbClr val="928580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478693492721621E-2"/>
                  <c:y val="-6.9810275460039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257-4378-81CE-F0A594A668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14330218068536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45482866043659E-2"/>
                  <c:y val="5.3043238331466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844236760124613E-3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445482866043614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922118380062305E-2"/>
                  <c:y val="4.972803593574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2367601246105918E-2"/>
                  <c:y val="4.30976311443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313778937626939E-2"/>
                  <c:y val="5.983737896574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F4-4104-AFB2-D2A11E6C47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Sheet1!$T$216:$T$222</c:f>
              <c:numCache>
                <c:formatCode>General</c:formatCode>
                <c:ptCount val="7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11</c:v>
                </c:pt>
                <c:pt idx="6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EA2-44A1-A40A-3783B47FD7ED}"/>
            </c:ext>
          </c:extLst>
        </c:ser>
        <c:ser>
          <c:idx val="0"/>
          <c:order val="0"/>
          <c:tx>
            <c:strRef>
              <c:f>Sheet1!$R$215</c:f>
              <c:strCache>
                <c:ptCount val="1"/>
                <c:pt idx="0">
                  <c:v>više jeftinijih knjiga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953313805018273E-2"/>
                  <c:y val="-7.1741640729937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EA2-44A1-A40A-3783B47FD7E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Sheet1!$R$216:$R$222</c:f>
              <c:numCache>
                <c:formatCode>General</c:formatCode>
                <c:ptCount val="7"/>
                <c:pt idx="0">
                  <c:v>62</c:v>
                </c:pt>
                <c:pt idx="1">
                  <c:v>73</c:v>
                </c:pt>
                <c:pt idx="2">
                  <c:v>68</c:v>
                </c:pt>
                <c:pt idx="3">
                  <c:v>64</c:v>
                </c:pt>
                <c:pt idx="4">
                  <c:v>72</c:v>
                </c:pt>
                <c:pt idx="5">
                  <c:v>58</c:v>
                </c:pt>
                <c:pt idx="6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FEA2-44A1-A40A-3783B47FD7ED}"/>
            </c:ext>
          </c:extLst>
        </c:ser>
        <c:ser>
          <c:idx val="3"/>
          <c:order val="3"/>
          <c:tx>
            <c:strRef>
              <c:f>Sheet1!$U$215</c:f>
              <c:strCache>
                <c:ptCount val="1"/>
                <c:pt idx="0">
                  <c:v>knjižara u mjestu gdje živim</c:v>
                </c:pt>
              </c:strCache>
            </c:strRef>
          </c:tx>
          <c:marker>
            <c:symbol val="none"/>
          </c:marker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Sheet1!$U$216:$U$222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CB-4B29-AA29-CFC817867D5E}"/>
            </c:ext>
          </c:extLst>
        </c:ser>
        <c:ser>
          <c:idx val="4"/>
          <c:order val="4"/>
          <c:tx>
            <c:strRef>
              <c:f>Sheet1!$V$215</c:f>
              <c:strCache>
                <c:ptCount val="1"/>
                <c:pt idx="0">
                  <c:v>stručni prodavači</c:v>
                </c:pt>
              </c:strCache>
            </c:strRef>
          </c:tx>
          <c:marker>
            <c:symbol val="none"/>
          </c:marker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Sheet1!$V$216:$V$222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8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CB-4B29-AA29-CFC817867D5E}"/>
            </c:ext>
          </c:extLst>
        </c:ser>
        <c:ser>
          <c:idx val="5"/>
          <c:order val="5"/>
          <c:tx>
            <c:strRef>
              <c:f>Sheet1!$W$215</c:f>
              <c:strCache>
                <c:ptCount val="1"/>
                <c:pt idx="0">
                  <c:v>privlačnije knjižare</c:v>
                </c:pt>
              </c:strCache>
            </c:strRef>
          </c:tx>
          <c:marker>
            <c:symbol val="none"/>
          </c:marker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Sheet1!$W$216:$W$222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CB-4B29-AA29-CFC817867D5E}"/>
            </c:ext>
          </c:extLst>
        </c:ser>
        <c:ser>
          <c:idx val="6"/>
          <c:order val="6"/>
          <c:tx>
            <c:strRef>
              <c:f>Sheet1!$X$215</c:f>
              <c:strCache>
                <c:ptCount val="1"/>
                <c:pt idx="0">
                  <c:v>ništa</c:v>
                </c:pt>
              </c:strCache>
            </c:strRef>
          </c:tx>
          <c:spPr>
            <a:ln>
              <a:solidFill>
                <a:srgbClr val="004186">
                  <a:lumMod val="40000"/>
                  <a:lumOff val="60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019147739708866E-2"/>
                  <c:y val="-1.67606041339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73934674636081E-2"/>
                  <c:y val="-4.609166136849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478693492722087E-3"/>
                  <c:y val="-6.704241653598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478693492721619E-3"/>
                  <c:y val="-5.0281812401989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93082414344946E-2"/>
                  <c:y val="-4.609166136849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792472430348472E-2"/>
                  <c:y val="4.1901510334989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191477397088835E-2"/>
                  <c:y val="-4.190151033499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CCB-4B29-AA29-CFC817867D5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2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Sheet1!$Q$216:$Q$222</c:f>
              <c:numCache>
                <c:formatCode>General</c:formatCode>
                <c:ptCount val="7"/>
                <c:pt idx="0">
                  <c:v>2005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Sheet1!$X$216:$X$222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18</c:v>
                </c:pt>
                <c:pt idx="6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CCB-4B29-AA29-CFC817867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8512816"/>
        <c:axId val="248513376"/>
      </c:lineChart>
      <c:catAx>
        <c:axId val="24851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sr-Latn-RS"/>
          </a:p>
        </c:txPr>
        <c:crossAx val="248513376"/>
        <c:crosses val="autoZero"/>
        <c:auto val="1"/>
        <c:lblAlgn val="ctr"/>
        <c:lblOffset val="100"/>
        <c:noMultiLvlLbl val="0"/>
      </c:catAx>
      <c:valAx>
        <c:axId val="248513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8512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703160" y="9429448"/>
            <a:ext cx="648089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922419" y="194777"/>
            <a:ext cx="432283" cy="4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446088" y="787400"/>
            <a:ext cx="5905500" cy="3322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4" tIns="45657" rIns="91314" bIns="45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315921"/>
            <a:ext cx="5905499" cy="482544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703160" y="9429448"/>
            <a:ext cx="648431" cy="2880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</a:t>
            </a:r>
            <a:r>
              <a:rPr lang="en-US"/>
              <a:t>| </a:t>
            </a:r>
            <a:r>
              <a:rPr lang="en-US" smtClean="0"/>
              <a:t>DD. </a:t>
            </a:r>
            <a:r>
              <a:rPr lang="en-US" dirty="0"/>
              <a:t>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27795361630368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1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59% Nijemaca je kupilo barem jednu knjigu u</a:t>
            </a:r>
            <a:r>
              <a:rPr lang="hr-HR" baseline="0" dirty="0" smtClean="0"/>
              <a:t> zadnjih godinu dana – tri puta više </a:t>
            </a:r>
          </a:p>
          <a:p>
            <a:r>
              <a:rPr lang="hr-HR" baseline="0" dirty="0" smtClean="0"/>
              <a:t>Kupovna moć za HR za 2015 iznosila je 6.066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iznos s kojim </a:t>
            </a:r>
            <a:r>
              <a:rPr lang="hr-HR" b="1" baseline="0" dirty="0" smtClean="0"/>
              <a:t>svaki stanovnik RH-a godišnje raspolaže </a:t>
            </a:r>
            <a:r>
              <a:rPr lang="hr-HR" baseline="0" dirty="0" smtClean="0"/>
              <a:t>za kupnju </a:t>
            </a:r>
            <a:r>
              <a:rPr lang="hr-HR" b="1" baseline="0" dirty="0" smtClean="0"/>
              <a:t>roba i usluga </a:t>
            </a:r>
          </a:p>
          <a:p>
            <a:r>
              <a:rPr lang="hr-HR" baseline="0" dirty="0" smtClean="0"/>
              <a:t>u HR u godini dana = 46.000 kn , Ukrajina 918, Lihtenštajn 64.900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, Švicarska 43.500, Njemačka 21.449 </a:t>
            </a:r>
            <a:r>
              <a:rPr lang="hr-HR" baseline="0" dirty="0" err="1" smtClean="0"/>
              <a:t>eur</a:t>
            </a:r>
            <a:r>
              <a:rPr lang="hr-HR" baseline="0" dirty="0" smtClean="0"/>
              <a:t> – 3,5 puta više</a:t>
            </a:r>
          </a:p>
          <a:p>
            <a:endParaRPr lang="hr-HR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5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25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2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84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2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00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Objavljeno u:</a:t>
            </a:r>
            <a:r>
              <a:rPr lang="hr-HR" baseline="0" dirty="0" smtClean="0"/>
              <a:t> </a:t>
            </a:r>
            <a:r>
              <a:rPr lang="en-US" sz="1000" dirty="0" smtClean="0"/>
              <a:t>Social Science &amp; Health</a:t>
            </a:r>
            <a:r>
              <a:rPr lang="hr-HR" sz="1000" dirty="0" smtClean="0"/>
              <a:t>, </a:t>
            </a:r>
            <a:r>
              <a:rPr lang="en-US" sz="1000" dirty="0" smtClean="0">
                <a:hlinkClick r:id="rId3"/>
              </a:rPr>
              <a:t>published in the September issue of the journal Social Science &amp; Medicine</a:t>
            </a:r>
            <a:r>
              <a:rPr lang="hr-HR" sz="1000" dirty="0" smtClean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 smtClean="0">
                <a:solidFill>
                  <a:schemeClr val="tx1"/>
                </a:solidFill>
                <a:hlinkClick r:id="rId3"/>
              </a:rPr>
              <a:t>Istraživanje provedeno na </a:t>
            </a:r>
            <a:r>
              <a:rPr lang="hr-HR" sz="1000" dirty="0" err="1" smtClean="0">
                <a:solidFill>
                  <a:schemeClr val="tx1"/>
                </a:solidFill>
                <a:hlinkClick r:id="rId3"/>
              </a:rPr>
              <a:t>Yale</a:t>
            </a:r>
            <a:r>
              <a:rPr lang="hr-HR" sz="1000" dirty="0" smtClean="0">
                <a:solidFill>
                  <a:schemeClr val="tx1"/>
                </a:solidFill>
                <a:hlinkClick r:id="rId3"/>
              </a:rPr>
              <a:t> University u </a:t>
            </a:r>
            <a:r>
              <a:rPr lang="hr-HR" sz="1000" dirty="0" err="1" smtClean="0">
                <a:solidFill>
                  <a:schemeClr val="tx1"/>
                </a:solidFill>
                <a:hlinkClick r:id="rId3"/>
              </a:rPr>
              <a:t>perioudu</a:t>
            </a:r>
            <a:r>
              <a:rPr lang="hr-HR" sz="1000" dirty="0" smtClean="0">
                <a:solidFill>
                  <a:schemeClr val="tx1"/>
                </a:solidFill>
                <a:hlinkClick r:id="rId3"/>
              </a:rPr>
              <a:t> od 1992 do 2012 na 3635 osoba starijih od 50 godina pokazalo je da barem dnevno čitanje knjiga od pola sata produljuje život za 23 mjeseca i to bez obzira na spol, obrazovanje, zdravstvene faktore i neke druge demografske varijable. Glavni razlozi dobivenim rezultatima pripisuju se poboljšanju kognitivnih sposobnosti tijekom čitanja knjiga: kognitivni angažmana tijekom čitanja knjiga doprinosi razvoju vokabulara, razmišljanja, koncentracije, kritičkog mišljenja. Takvi nalazi nisu dobiveni za čitanje novina i časopisa.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 smtClean="0">
                <a:solidFill>
                  <a:schemeClr val="tx1"/>
                </a:solidFill>
                <a:hlinkClick r:id="rId3"/>
              </a:rPr>
              <a:t>EMPATIČNOST – provedeno na Kingston University u Londonu da čitanje knjiga</a:t>
            </a:r>
            <a:r>
              <a:rPr lang="hr-HR" sz="1000" baseline="0" dirty="0" smtClean="0">
                <a:solidFill>
                  <a:schemeClr val="tx1"/>
                </a:solidFill>
                <a:hlinkClick r:id="rId3"/>
              </a:rPr>
              <a:t> značajno više razvija socijalne vještine u odnosu na gledanje TV-a. najbolje rezultate kod socijalnog ponašanja pokazale su osobe koje su čitale fikciju (SF), a još više one koje su odabrale dramu ili ljubavne novele. </a:t>
            </a:r>
            <a:endParaRPr lang="hr-HR" sz="1000" dirty="0" smtClean="0">
              <a:solidFill>
                <a:schemeClr val="tx1"/>
              </a:solidFill>
              <a:hlinkClick r:id="rId3"/>
            </a:endParaRPr>
          </a:p>
          <a:p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Neka druga istraživanja pokazala su da čitanje umanjuje stres za 68%</a:t>
            </a:r>
            <a:r>
              <a:rPr lang="hr-HR" baseline="0" dirty="0" smtClean="0"/>
              <a:t> -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Istraživanej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iz 2009 na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Sussex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University pokazalo je da čitanje knjiga umanjuje stres za 68%  i da je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čitanej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knjiga ozbiljan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stress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–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buster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. – Čitanjem s 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ebježi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 od svakodnevice i stresa…gubeći sebe kroz sadržaj knjige</a:t>
            </a:r>
          </a:p>
          <a:p>
            <a:r>
              <a:rPr lang="hr-HR" dirty="0" smtClean="0"/>
              <a:t>da</a:t>
            </a:r>
            <a:r>
              <a:rPr lang="hr-HR" baseline="0" dirty="0" smtClean="0"/>
              <a:t> smanjuje mogućnost </a:t>
            </a:r>
            <a:r>
              <a:rPr lang="hr-HR" baseline="0" dirty="0" err="1" smtClean="0"/>
              <a:t>oboljevanja</a:t>
            </a:r>
            <a:r>
              <a:rPr lang="hr-HR" baseline="0" dirty="0" smtClean="0"/>
              <a:t> od </a:t>
            </a:r>
            <a:r>
              <a:rPr lang="hr-HR" baseline="0" dirty="0" err="1" smtClean="0"/>
              <a:t>Alzheimera</a:t>
            </a:r>
            <a:r>
              <a:rPr lang="hr-HR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55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7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787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2BBE2-179C-4E43-9151-B7B3D706D4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7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48" y="4642135"/>
            <a:ext cx="8496299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855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874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4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990725" y="-10572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1300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812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B05137C0-35B9-4652-A2CB-542FA8EDA0E7}" type="datetime1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4785996"/>
            <a:ext cx="2133600" cy="273844"/>
          </a:xfrm>
          <a:prstGeom prst="rect">
            <a:avLst/>
          </a:prstGeom>
        </p:spPr>
        <p:txBody>
          <a:bodyPr/>
          <a:lstStyle/>
          <a:p>
            <a:fld id="{2010EF9D-407C-405B-9C77-D9617A4C1A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1712119"/>
            <a:ext cx="7772400" cy="11025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4"/>
            <a:ext cx="8496300" cy="396081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 smtClean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5"/>
            <a:ext cx="8209140" cy="161925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0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0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grpSp>
        <p:nvGrpSpPr>
          <p:cNvPr id="15" name="Gruppieren 14"/>
          <p:cNvGrpSpPr/>
          <p:nvPr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>
            <p:custDataLst>
              <p:tags r:id="rId21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/>
        </p:nvSpPr>
        <p:spPr bwMode="gray">
          <a:xfrm>
            <a:off x="7524750" y="4948080"/>
            <a:ext cx="1295840" cy="144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t>‹#›</a:t>
            </a:fld>
            <a:endParaRPr lang="en-US" sz="8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79" r:id="rId16"/>
    <p:sldLayoutId id="2147483681" r:id="rId17"/>
    <p:sldLayoutId id="214748368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tx2"/>
        </a:buClr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3891874"/>
            <a:ext cx="9143999" cy="946826"/>
          </a:xfrm>
          <a:prstGeom prst="rect">
            <a:avLst/>
          </a:prstGeom>
          <a:solidFill>
            <a:schemeClr val="bg2">
              <a:lumMod val="50000"/>
              <a:alpha val="54000"/>
            </a:schemeClr>
          </a:solidFill>
          <a:ln w="34925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4500" b="1" dirty="0" smtClean="0">
                <a:solidFill>
                  <a:schemeClr val="bg1"/>
                </a:solidFill>
              </a:rPr>
              <a:t>Istraživanje tržišta knjiga u RH </a:t>
            </a:r>
          </a:p>
          <a:p>
            <a:r>
              <a:rPr lang="hr-BA" sz="2000" b="1" dirty="0" smtClean="0">
                <a:solidFill>
                  <a:schemeClr val="bg1"/>
                </a:solidFill>
              </a:rPr>
              <a:t>GfK </a:t>
            </a:r>
            <a:r>
              <a:rPr lang="hr-BA" sz="2000" b="1" dirty="0" smtClean="0">
                <a:solidFill>
                  <a:schemeClr val="bg1"/>
                </a:solidFill>
              </a:rPr>
              <a:t>Hrvatska, Zagreb, 23. 4. 2018</a:t>
            </a:r>
            <a:r>
              <a:rPr lang="hr-BA" sz="2000" b="1" dirty="0" smtClean="0">
                <a:solidFill>
                  <a:schemeClr val="bg1"/>
                </a:solidFill>
              </a:rPr>
              <a:t>.</a:t>
            </a:r>
            <a:endParaRPr lang="hr-B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825" y="1267405"/>
            <a:ext cx="4067175" cy="10376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Kupovina knjiga</a:t>
            </a:r>
          </a:p>
        </p:txBody>
      </p:sp>
    </p:spTree>
    <p:extLst>
      <p:ext uri="{BB962C8B-B14F-4D97-AF65-F5344CB8AC3E}">
        <p14:creationId xmlns:p14="http://schemas.microsoft.com/office/powerpoint/2010/main" val="483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4610100" y="2558605"/>
            <a:ext cx="4196278" cy="49083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U posljednja tri mjeseca </a:t>
            </a:r>
            <a:r>
              <a:rPr lang="hr-HR" sz="4000" dirty="0" smtClean="0">
                <a:solidFill>
                  <a:srgbClr val="F27D3C"/>
                </a:solidFill>
                <a:latin typeface="Arial" pitchFamily="34" charset="0"/>
                <a:cs typeface="Arial" pitchFamily="34" charset="0"/>
              </a:rPr>
              <a:t>926.470</a:t>
            </a:r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građana Hrvatske </a:t>
            </a:r>
            <a:r>
              <a:rPr lang="hr-HR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(starijih od 15 godina) </a:t>
            </a:r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je kupilo knjigu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932" y="1574356"/>
            <a:ext cx="2393342" cy="51882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40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Slikovni rezultat za book buy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13"/>
            <a:ext cx="4565650" cy="51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57796" y="4840002"/>
            <a:ext cx="8895704" cy="270030"/>
          </a:xfrm>
          <a:prstGeom prst="flowChartProcess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Državni zavod za statistiku, Popis stanovništva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2011.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(3.633.215 osoba u dobi od 15 godina i više)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4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841321522"/>
              </p:ext>
            </p:extLst>
          </p:nvPr>
        </p:nvGraphicFramePr>
        <p:xfrm>
          <a:off x="0" y="1218284"/>
          <a:ext cx="7818963" cy="24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>
            <a:endCxn id="19" idx="0"/>
          </p:cNvCxnSpPr>
          <p:nvPr/>
        </p:nvCxnSpPr>
        <p:spPr>
          <a:xfrm>
            <a:off x="7225580" y="3906122"/>
            <a:ext cx="1816" cy="251905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831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Svaki četvrti građanin 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RH </a:t>
            </a:r>
            <a:r>
              <a:rPr lang="hr-H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je kupio barem jednu knjigu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315074" y="4840002"/>
            <a:ext cx="8638426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Koliko 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ste </a:t>
            </a:r>
            <a:r>
              <a:rPr lang="pl-PL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knjiga Vi osobno kupili za sebe ili za druge u posljednja tri mjeseca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 = 1.000 </a:t>
            </a:r>
            <a:r>
              <a:rPr lang="pl-PL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(%)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6778" y="708986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KUPILI SU BAREM JEDNU KNJIGU U </a:t>
            </a:r>
            <a:r>
              <a:rPr lang="hr-HR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POSLJEDNJA TRI MJESECA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41278" y="3366141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170957" y="3418759"/>
            <a:ext cx="8828087" cy="685800"/>
            <a:chOff x="226" y="2029"/>
            <a:chExt cx="5330" cy="576"/>
          </a:xfrm>
          <a:solidFill>
            <a:schemeClr val="bg1">
              <a:lumMod val="75000"/>
            </a:schemeClr>
          </a:solidFill>
        </p:grpSpPr>
        <p:sp>
          <p:nvSpPr>
            <p:cNvPr id="30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5" name="Rectangle 11"/>
          <p:cNvSpPr>
            <a:spLocks noChangeArrowheads="1"/>
          </p:cNvSpPr>
          <p:nvPr/>
        </p:nvSpPr>
        <p:spPr bwMode="gray">
          <a:xfrm>
            <a:off x="305451" y="3618673"/>
            <a:ext cx="7615238" cy="2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    2005</a:t>
            </a:r>
            <a:r>
              <a:rPr lang="hr-HR" sz="12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    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2011      </a:t>
            </a:r>
            <a:r>
              <a:rPr lang="hr-HR" sz="1200" b="1" noProof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2013	           	   2014             2015              2016  </a:t>
            </a:r>
            <a:r>
              <a:rPr lang="hr-HR" sz="1200" b="1" noProof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</a:t>
            </a:r>
            <a:r>
              <a:rPr lang="hr-HR" sz="1200" b="1" noProof="1" smtClean="0">
                <a:solidFill>
                  <a:schemeClr val="bg1"/>
                </a:solidFill>
                <a:latin typeface="+mj-lt"/>
              </a:rPr>
              <a:t>2017            </a:t>
            </a:r>
            <a:r>
              <a:rPr lang="hr-HR" b="1" noProof="1" smtClean="0">
                <a:solidFill>
                  <a:srgbClr val="F27D3C"/>
                </a:solidFill>
                <a:latin typeface="+mj-lt"/>
              </a:rPr>
              <a:t>2018</a:t>
            </a:r>
            <a:r>
              <a:rPr lang="hr-HR" b="1" noProof="1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19" name="Rounded Rectangle 18"/>
          <p:cNvSpPr/>
          <p:nvPr/>
        </p:nvSpPr>
        <p:spPr bwMode="gray">
          <a:xfrm>
            <a:off x="5682533" y="4158027"/>
            <a:ext cx="3089725" cy="5296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hr-HR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kupljenih knjiga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5584953" y="4658130"/>
            <a:ext cx="3386137" cy="24938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Baza: samo oni koji su u posljednja tri mjeseca kupili knjigu: N=255</a:t>
            </a:r>
            <a:endParaRPr lang="en-US" sz="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6686078" y="1311738"/>
            <a:ext cx="1079003" cy="2607084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 bwMode="gray">
          <a:xfrm>
            <a:off x="372444" y="1766855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32%</a:t>
            </a:r>
          </a:p>
        </p:txBody>
      </p:sp>
      <p:sp>
        <p:nvSpPr>
          <p:cNvPr id="40" name="Oval 39"/>
          <p:cNvSpPr/>
          <p:nvPr/>
        </p:nvSpPr>
        <p:spPr bwMode="gray">
          <a:xfrm>
            <a:off x="1318602" y="1932760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31%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2230709" y="263521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19%</a:t>
            </a:r>
          </a:p>
        </p:txBody>
      </p:sp>
      <p:sp>
        <p:nvSpPr>
          <p:cNvPr id="42" name="Oval 41"/>
          <p:cNvSpPr/>
          <p:nvPr/>
        </p:nvSpPr>
        <p:spPr bwMode="gray">
          <a:xfrm>
            <a:off x="3160188" y="234616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23%</a:t>
            </a:r>
          </a:p>
        </p:txBody>
      </p:sp>
      <p:sp>
        <p:nvSpPr>
          <p:cNvPr id="43" name="Oval 42"/>
          <p:cNvSpPr/>
          <p:nvPr/>
        </p:nvSpPr>
        <p:spPr bwMode="gray">
          <a:xfrm>
            <a:off x="4122642" y="2422829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2%</a:t>
            </a:r>
          </a:p>
        </p:txBody>
      </p:sp>
      <p:sp>
        <p:nvSpPr>
          <p:cNvPr id="44" name="Oval 43"/>
          <p:cNvSpPr/>
          <p:nvPr/>
        </p:nvSpPr>
        <p:spPr bwMode="gray">
          <a:xfrm>
            <a:off x="5043992" y="2726662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19%</a:t>
            </a:r>
          </a:p>
        </p:txBody>
      </p:sp>
      <p:sp>
        <p:nvSpPr>
          <p:cNvPr id="45" name="Oval 44"/>
          <p:cNvSpPr/>
          <p:nvPr/>
        </p:nvSpPr>
        <p:spPr bwMode="gray">
          <a:xfrm>
            <a:off x="5914243" y="2173034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25%</a:t>
            </a:r>
          </a:p>
        </p:txBody>
      </p:sp>
      <p:sp>
        <p:nvSpPr>
          <p:cNvPr id="51" name="Oval 50"/>
          <p:cNvSpPr/>
          <p:nvPr/>
        </p:nvSpPr>
        <p:spPr bwMode="gray">
          <a:xfrm>
            <a:off x="6724825" y="1932759"/>
            <a:ext cx="914909" cy="4061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25,5%</a:t>
            </a:r>
          </a:p>
        </p:txBody>
      </p:sp>
    </p:spTree>
    <p:extLst>
      <p:ext uri="{BB962C8B-B14F-4D97-AF65-F5344CB8AC3E}">
        <p14:creationId xmlns:p14="http://schemas.microsoft.com/office/powerpoint/2010/main" val="4231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57797" y="191094"/>
            <a:ext cx="781670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dalje najveći postotak građana Hrvatske kupuje beletristiku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 N = 255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kupci knjiga (kupili knjigu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Koje vrste knjiga ste u posljednja tri mjeseca kupili na hrvatskom ili/i stranom jeziku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(Više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odgovora)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0" name="Chart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4368"/>
              </p:ext>
            </p:extLst>
          </p:nvPr>
        </p:nvGraphicFramePr>
        <p:xfrm>
          <a:off x="57797" y="1024471"/>
          <a:ext cx="6116123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005827" y="1498227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Beletristika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85226" y="2535114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Knjige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za djecu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992459" y="3563542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Stručne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knjige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990054" y="3256773"/>
            <a:ext cx="2999746" cy="2601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Priručnici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85226" y="2876359"/>
            <a:ext cx="2999746" cy="2601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Publicistika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992459" y="3866542"/>
            <a:ext cx="2992513" cy="260162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Enciklopedije/rječnici/atlasi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 bwMode="gray">
          <a:xfrm>
            <a:off x="5197913" y="1231572"/>
            <a:ext cx="751770" cy="3283278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likovni rezul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11" y="2390604"/>
            <a:ext cx="17202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131"/>
          <p:cNvSpPr/>
          <p:nvPr/>
        </p:nvSpPr>
        <p:spPr bwMode="gray">
          <a:xfrm>
            <a:off x="5602931" y="517250"/>
            <a:ext cx="1830557" cy="457336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0899" y="1749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Knjige se </a:t>
            </a:r>
            <a:r>
              <a:rPr lang="hr-BA" sz="20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najčešće kupuju u </a:t>
            </a:r>
            <a:r>
              <a:rPr lang="hr-BA" sz="20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knjižari   </a:t>
            </a:r>
            <a:endParaRPr lang="en-US" sz="20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>
            <a:off x="230627" y="920043"/>
            <a:ext cx="210313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U knjižari 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230628" y="1289713"/>
            <a:ext cx="2103139" cy="418460"/>
          </a:xfrm>
          <a:prstGeom prst="flowChartProcess">
            <a:avLst/>
          </a:prstGeom>
          <a:solidFill>
            <a:srgbClr val="4A423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Na kiosku (ne uz novine)</a:t>
            </a:r>
            <a:endParaRPr lang="en-US" sz="14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Flowchart: Process 50"/>
          <p:cNvSpPr/>
          <p:nvPr/>
        </p:nvSpPr>
        <p:spPr>
          <a:xfrm>
            <a:off x="230627" y="3636279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Knjiga uz novine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230627" y="2122548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 sajmu knjiga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Flowchart: Process 58"/>
          <p:cNvSpPr/>
          <p:nvPr/>
        </p:nvSpPr>
        <p:spPr>
          <a:xfrm>
            <a:off x="230628" y="4727240"/>
            <a:ext cx="2103139" cy="31009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Na uličnom štandu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Flowchart: Process 65"/>
          <p:cNvSpPr/>
          <p:nvPr/>
        </p:nvSpPr>
        <p:spPr>
          <a:xfrm>
            <a:off x="230627" y="3233774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Direktno kod nakladnika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Flowchart: Process 69"/>
          <p:cNvSpPr/>
          <p:nvPr/>
        </p:nvSpPr>
        <p:spPr>
          <a:xfrm>
            <a:off x="230627" y="2840071"/>
            <a:ext cx="2103139" cy="310092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klubu knjige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Flowchart: Process 73"/>
          <p:cNvSpPr/>
          <p:nvPr/>
        </p:nvSpPr>
        <p:spPr>
          <a:xfrm>
            <a:off x="230628" y="1761886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</a:t>
            </a:r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internetskoj </a:t>
            </a:r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knjižari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230628" y="2481331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Hyper/Super marketu 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Flowchart: Process 62"/>
          <p:cNvSpPr/>
          <p:nvPr/>
        </p:nvSpPr>
        <p:spPr>
          <a:xfrm>
            <a:off x="230627" y="3998611"/>
            <a:ext cx="2103139" cy="310092"/>
          </a:xfrm>
          <a:prstGeom prst="flowChartProcess">
            <a:avLst/>
          </a:prstGeom>
          <a:solidFill>
            <a:schemeClr val="bg2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antikvarijatu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gray">
          <a:xfrm>
            <a:off x="2444969" y="919102"/>
            <a:ext cx="59847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49%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16394" y="632823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2013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2444969" y="1294874"/>
            <a:ext cx="598479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29%</a:t>
            </a:r>
          </a:p>
        </p:txBody>
      </p:sp>
      <p:sp>
        <p:nvSpPr>
          <p:cNvPr id="57" name="Rectangle 56"/>
          <p:cNvSpPr/>
          <p:nvPr/>
        </p:nvSpPr>
        <p:spPr bwMode="gray">
          <a:xfrm>
            <a:off x="2444968" y="3643427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18%</a:t>
            </a:r>
          </a:p>
        </p:txBody>
      </p:sp>
      <p:sp>
        <p:nvSpPr>
          <p:cNvPr id="62" name="Rectangle 61"/>
          <p:cNvSpPr/>
          <p:nvPr/>
        </p:nvSpPr>
        <p:spPr bwMode="gray">
          <a:xfrm>
            <a:off x="2444968" y="2129539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8%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2444969" y="4733918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69" name="Rectangle 68"/>
          <p:cNvSpPr/>
          <p:nvPr/>
        </p:nvSpPr>
        <p:spPr bwMode="gray">
          <a:xfrm>
            <a:off x="2444968" y="3239507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5%</a:t>
            </a:r>
          </a:p>
        </p:txBody>
      </p:sp>
      <p:sp>
        <p:nvSpPr>
          <p:cNvPr id="73" name="Rectangle 72"/>
          <p:cNvSpPr/>
          <p:nvPr/>
        </p:nvSpPr>
        <p:spPr bwMode="gray">
          <a:xfrm>
            <a:off x="2444968" y="2845804"/>
            <a:ext cx="59847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7" name="Rectangle 76"/>
          <p:cNvSpPr/>
          <p:nvPr/>
        </p:nvSpPr>
        <p:spPr bwMode="gray">
          <a:xfrm>
            <a:off x="2444969" y="1770761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81" name="Rectangle 80"/>
          <p:cNvSpPr/>
          <p:nvPr/>
        </p:nvSpPr>
        <p:spPr bwMode="gray">
          <a:xfrm>
            <a:off x="2444969" y="2488165"/>
            <a:ext cx="59847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64" name="Rectangle 63"/>
          <p:cNvSpPr/>
          <p:nvPr/>
        </p:nvSpPr>
        <p:spPr bwMode="gray">
          <a:xfrm>
            <a:off x="2444968" y="4004975"/>
            <a:ext cx="59847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68" name="Rectangle 67"/>
          <p:cNvSpPr/>
          <p:nvPr/>
        </p:nvSpPr>
        <p:spPr bwMode="gray">
          <a:xfrm>
            <a:off x="2444969" y="4358070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1" name="Flowchart: Process 70"/>
          <p:cNvSpPr/>
          <p:nvPr/>
        </p:nvSpPr>
        <p:spPr>
          <a:xfrm>
            <a:off x="230628" y="4352019"/>
            <a:ext cx="2103139" cy="31009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1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U Hrvatskim poštama</a:t>
            </a:r>
            <a:endParaRPr lang="en-US" sz="14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gray">
          <a:xfrm>
            <a:off x="3203983" y="919102"/>
            <a:ext cx="597389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76576" y="633958"/>
            <a:ext cx="686173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2014</a:t>
            </a:r>
          </a:p>
        </p:txBody>
      </p:sp>
      <p:sp>
        <p:nvSpPr>
          <p:cNvPr id="79" name="Rectangle 78"/>
          <p:cNvSpPr/>
          <p:nvPr/>
        </p:nvSpPr>
        <p:spPr bwMode="gray">
          <a:xfrm>
            <a:off x="3203983" y="1294874"/>
            <a:ext cx="597389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  <p:sp>
        <p:nvSpPr>
          <p:cNvPr id="80" name="Rectangle 79"/>
          <p:cNvSpPr/>
          <p:nvPr/>
        </p:nvSpPr>
        <p:spPr bwMode="gray">
          <a:xfrm>
            <a:off x="3203982" y="3643427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82" name="Rectangle 81"/>
          <p:cNvSpPr/>
          <p:nvPr/>
        </p:nvSpPr>
        <p:spPr bwMode="gray">
          <a:xfrm>
            <a:off x="3203982" y="2129539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83" name="Rectangle 82"/>
          <p:cNvSpPr/>
          <p:nvPr/>
        </p:nvSpPr>
        <p:spPr bwMode="gray">
          <a:xfrm>
            <a:off x="3203983" y="4733918"/>
            <a:ext cx="59738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84" name="Rectangle 83"/>
          <p:cNvSpPr/>
          <p:nvPr/>
        </p:nvSpPr>
        <p:spPr bwMode="gray">
          <a:xfrm>
            <a:off x="3203982" y="3239507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86" name="Rectangle 85"/>
          <p:cNvSpPr/>
          <p:nvPr/>
        </p:nvSpPr>
        <p:spPr bwMode="gray">
          <a:xfrm>
            <a:off x="3203982" y="2845804"/>
            <a:ext cx="59738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88" name="Rectangle 87"/>
          <p:cNvSpPr/>
          <p:nvPr/>
        </p:nvSpPr>
        <p:spPr bwMode="gray">
          <a:xfrm>
            <a:off x="3203983" y="1780286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2%</a:t>
            </a:r>
          </a:p>
        </p:txBody>
      </p:sp>
      <p:sp>
        <p:nvSpPr>
          <p:cNvPr id="92" name="Rectangle 91"/>
          <p:cNvSpPr/>
          <p:nvPr/>
        </p:nvSpPr>
        <p:spPr bwMode="gray">
          <a:xfrm>
            <a:off x="3203983" y="2488165"/>
            <a:ext cx="597389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94" name="Rectangle 93"/>
          <p:cNvSpPr/>
          <p:nvPr/>
        </p:nvSpPr>
        <p:spPr bwMode="gray">
          <a:xfrm>
            <a:off x="3203982" y="4004975"/>
            <a:ext cx="597389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97" name="Rectangle 96"/>
          <p:cNvSpPr/>
          <p:nvPr/>
        </p:nvSpPr>
        <p:spPr bwMode="gray">
          <a:xfrm>
            <a:off x="3203983" y="4358070"/>
            <a:ext cx="59738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106" name="Rectangle 105"/>
          <p:cNvSpPr/>
          <p:nvPr/>
        </p:nvSpPr>
        <p:spPr bwMode="gray">
          <a:xfrm>
            <a:off x="3942868" y="921756"/>
            <a:ext cx="581447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42867" y="633958"/>
            <a:ext cx="581447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solidFill>
                  <a:srgbClr val="524634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108" name="Rectangle 107"/>
          <p:cNvSpPr/>
          <p:nvPr/>
        </p:nvSpPr>
        <p:spPr bwMode="gray">
          <a:xfrm>
            <a:off x="3942868" y="1297527"/>
            <a:ext cx="581447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21%</a:t>
            </a:r>
          </a:p>
        </p:txBody>
      </p:sp>
      <p:sp>
        <p:nvSpPr>
          <p:cNvPr id="109" name="Rectangle 108"/>
          <p:cNvSpPr/>
          <p:nvPr/>
        </p:nvSpPr>
        <p:spPr bwMode="gray">
          <a:xfrm>
            <a:off x="3942867" y="3646081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10%</a:t>
            </a:r>
          </a:p>
        </p:txBody>
      </p:sp>
      <p:sp>
        <p:nvSpPr>
          <p:cNvPr id="110" name="Rectangle 109"/>
          <p:cNvSpPr/>
          <p:nvPr/>
        </p:nvSpPr>
        <p:spPr bwMode="gray">
          <a:xfrm>
            <a:off x="3942867" y="2132192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1" name="Rectangle 110"/>
          <p:cNvSpPr/>
          <p:nvPr/>
        </p:nvSpPr>
        <p:spPr bwMode="gray">
          <a:xfrm>
            <a:off x="3942868" y="4736571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2" name="Rectangle 111"/>
          <p:cNvSpPr/>
          <p:nvPr/>
        </p:nvSpPr>
        <p:spPr bwMode="gray">
          <a:xfrm>
            <a:off x="3936046" y="3219450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3" name="Rectangle 112"/>
          <p:cNvSpPr/>
          <p:nvPr/>
        </p:nvSpPr>
        <p:spPr bwMode="gray">
          <a:xfrm>
            <a:off x="3942867" y="2848457"/>
            <a:ext cx="581447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4" name="Rectangle 113"/>
          <p:cNvSpPr/>
          <p:nvPr/>
        </p:nvSpPr>
        <p:spPr bwMode="gray">
          <a:xfrm>
            <a:off x="3942868" y="1782939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6" name="Rectangle 115"/>
          <p:cNvSpPr/>
          <p:nvPr/>
        </p:nvSpPr>
        <p:spPr bwMode="gray">
          <a:xfrm>
            <a:off x="3942868" y="2490818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7" name="Rectangle 116"/>
          <p:cNvSpPr/>
          <p:nvPr/>
        </p:nvSpPr>
        <p:spPr bwMode="gray">
          <a:xfrm>
            <a:off x="3942867" y="4007628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1" name="Rectangle 120"/>
          <p:cNvSpPr/>
          <p:nvPr/>
        </p:nvSpPr>
        <p:spPr bwMode="gray">
          <a:xfrm>
            <a:off x="3942868" y="4360723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87" name="Rectangle 86"/>
          <p:cNvSpPr/>
          <p:nvPr/>
        </p:nvSpPr>
        <p:spPr bwMode="gray">
          <a:xfrm>
            <a:off x="4619993" y="921756"/>
            <a:ext cx="581447" cy="30695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49%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13171" y="623127"/>
            <a:ext cx="581447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cs typeface="Arial" pitchFamily="34" charset="0"/>
              </a:rPr>
              <a:t>2016</a:t>
            </a:r>
          </a:p>
        </p:txBody>
      </p:sp>
      <p:sp>
        <p:nvSpPr>
          <p:cNvPr id="122" name="Rectangle 121"/>
          <p:cNvSpPr/>
          <p:nvPr/>
        </p:nvSpPr>
        <p:spPr bwMode="gray">
          <a:xfrm>
            <a:off x="4619993" y="1297527"/>
            <a:ext cx="581447" cy="417462"/>
          </a:xfrm>
          <a:prstGeom prst="rect">
            <a:avLst/>
          </a:prstGeom>
          <a:solidFill>
            <a:srgbClr val="4A423F">
              <a:alpha val="74902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29%</a:t>
            </a:r>
          </a:p>
        </p:txBody>
      </p:sp>
      <p:sp>
        <p:nvSpPr>
          <p:cNvPr id="123" name="Rectangle 122"/>
          <p:cNvSpPr/>
          <p:nvPr/>
        </p:nvSpPr>
        <p:spPr bwMode="gray">
          <a:xfrm>
            <a:off x="4619992" y="3646081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24" name="Rectangle 123"/>
          <p:cNvSpPr/>
          <p:nvPr/>
        </p:nvSpPr>
        <p:spPr bwMode="gray">
          <a:xfrm>
            <a:off x="4619992" y="2132192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25" name="Rectangle 124"/>
          <p:cNvSpPr/>
          <p:nvPr/>
        </p:nvSpPr>
        <p:spPr bwMode="gray">
          <a:xfrm>
            <a:off x="4619993" y="4736571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6" name="Rectangle 125"/>
          <p:cNvSpPr/>
          <p:nvPr/>
        </p:nvSpPr>
        <p:spPr bwMode="gray">
          <a:xfrm>
            <a:off x="4613171" y="3219450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7" name="Rectangle 126"/>
          <p:cNvSpPr/>
          <p:nvPr/>
        </p:nvSpPr>
        <p:spPr bwMode="gray">
          <a:xfrm>
            <a:off x="4619992" y="2848457"/>
            <a:ext cx="581447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8" name="Rectangle 127"/>
          <p:cNvSpPr/>
          <p:nvPr/>
        </p:nvSpPr>
        <p:spPr bwMode="gray">
          <a:xfrm>
            <a:off x="4619993" y="1782939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29" name="Rectangle 128"/>
          <p:cNvSpPr/>
          <p:nvPr/>
        </p:nvSpPr>
        <p:spPr bwMode="gray">
          <a:xfrm>
            <a:off x="4619993" y="2490818"/>
            <a:ext cx="581447" cy="306950"/>
          </a:xfrm>
          <a:prstGeom prst="rect">
            <a:avLst/>
          </a:prstGeom>
          <a:solidFill>
            <a:schemeClr val="bg2">
              <a:lumMod val="50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0" name="Rectangle 129"/>
          <p:cNvSpPr/>
          <p:nvPr/>
        </p:nvSpPr>
        <p:spPr bwMode="gray">
          <a:xfrm>
            <a:off x="4619992" y="4007628"/>
            <a:ext cx="581447" cy="306950"/>
          </a:xfrm>
          <a:prstGeom prst="rect">
            <a:avLst/>
          </a:prstGeom>
          <a:solidFill>
            <a:schemeClr val="bg2">
              <a:lumMod val="50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1" name="Rectangle 130"/>
          <p:cNvSpPr/>
          <p:nvPr/>
        </p:nvSpPr>
        <p:spPr bwMode="gray">
          <a:xfrm>
            <a:off x="4619993" y="4360723"/>
            <a:ext cx="581447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75" name="Rectangle 74"/>
          <p:cNvSpPr/>
          <p:nvPr/>
        </p:nvSpPr>
        <p:spPr bwMode="gray">
          <a:xfrm>
            <a:off x="5717575" y="919102"/>
            <a:ext cx="598479" cy="3069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76300" y="632823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300" b="1" dirty="0" smtClean="0">
                <a:cs typeface="Arial" pitchFamily="34" charset="0"/>
              </a:rPr>
              <a:t>2017</a:t>
            </a:r>
          </a:p>
        </p:txBody>
      </p:sp>
      <p:sp>
        <p:nvSpPr>
          <p:cNvPr id="89" name="Rectangle 88"/>
          <p:cNvSpPr/>
          <p:nvPr/>
        </p:nvSpPr>
        <p:spPr bwMode="gray">
          <a:xfrm>
            <a:off x="5717575" y="1294874"/>
            <a:ext cx="598479" cy="417462"/>
          </a:xfrm>
          <a:prstGeom prst="rect">
            <a:avLst/>
          </a:prstGeom>
          <a:solidFill>
            <a:schemeClr val="tx1">
              <a:lumMod val="65000"/>
              <a:lumOff val="35000"/>
              <a:alpha val="74902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1"/>
                </a:solidFill>
                <a:cs typeface="Arial" pitchFamily="34" charset="0"/>
              </a:rPr>
              <a:t>22%</a:t>
            </a:r>
          </a:p>
        </p:txBody>
      </p:sp>
      <p:sp>
        <p:nvSpPr>
          <p:cNvPr id="90" name="Rectangle 89"/>
          <p:cNvSpPr/>
          <p:nvPr/>
        </p:nvSpPr>
        <p:spPr bwMode="gray">
          <a:xfrm>
            <a:off x="5717574" y="3643427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91" name="Rectangle 90"/>
          <p:cNvSpPr/>
          <p:nvPr/>
        </p:nvSpPr>
        <p:spPr bwMode="gray">
          <a:xfrm>
            <a:off x="5717574" y="2129539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8%</a:t>
            </a:r>
          </a:p>
        </p:txBody>
      </p:sp>
      <p:sp>
        <p:nvSpPr>
          <p:cNvPr id="93" name="Rectangle 92"/>
          <p:cNvSpPr/>
          <p:nvPr/>
        </p:nvSpPr>
        <p:spPr bwMode="gray">
          <a:xfrm>
            <a:off x="5717575" y="4733918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5%</a:t>
            </a:r>
          </a:p>
        </p:txBody>
      </p:sp>
      <p:sp>
        <p:nvSpPr>
          <p:cNvPr id="95" name="Rectangle 94"/>
          <p:cNvSpPr/>
          <p:nvPr/>
        </p:nvSpPr>
        <p:spPr bwMode="gray">
          <a:xfrm>
            <a:off x="5717574" y="3239507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96" name="Rectangle 95"/>
          <p:cNvSpPr/>
          <p:nvPr/>
        </p:nvSpPr>
        <p:spPr bwMode="gray">
          <a:xfrm>
            <a:off x="5717574" y="2845804"/>
            <a:ext cx="598479" cy="3069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4%</a:t>
            </a:r>
          </a:p>
        </p:txBody>
      </p:sp>
      <p:sp>
        <p:nvSpPr>
          <p:cNvPr id="115" name="Rectangle 114"/>
          <p:cNvSpPr/>
          <p:nvPr/>
        </p:nvSpPr>
        <p:spPr bwMode="gray">
          <a:xfrm>
            <a:off x="5717575" y="1780286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9%</a:t>
            </a:r>
          </a:p>
        </p:txBody>
      </p:sp>
      <p:sp>
        <p:nvSpPr>
          <p:cNvPr id="120" name="Rectangle 119"/>
          <p:cNvSpPr/>
          <p:nvPr/>
        </p:nvSpPr>
        <p:spPr bwMode="gray">
          <a:xfrm>
            <a:off x="5717575" y="2488165"/>
            <a:ext cx="598479" cy="306950"/>
          </a:xfrm>
          <a:prstGeom prst="rect">
            <a:avLst/>
          </a:prstGeom>
          <a:solidFill>
            <a:schemeClr val="bg2">
              <a:lumMod val="75000"/>
              <a:alpha val="4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3" name="Rectangle 132"/>
          <p:cNvSpPr/>
          <p:nvPr/>
        </p:nvSpPr>
        <p:spPr bwMode="gray">
          <a:xfrm>
            <a:off x="5717574" y="4004975"/>
            <a:ext cx="598479" cy="306950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3%</a:t>
            </a:r>
          </a:p>
        </p:txBody>
      </p:sp>
      <p:sp>
        <p:nvSpPr>
          <p:cNvPr id="134" name="Rectangle 133"/>
          <p:cNvSpPr/>
          <p:nvPr/>
        </p:nvSpPr>
        <p:spPr bwMode="gray">
          <a:xfrm>
            <a:off x="5717575" y="4358070"/>
            <a:ext cx="598479" cy="3069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3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7%</a:t>
            </a:r>
          </a:p>
        </p:txBody>
      </p:sp>
      <p:sp>
        <p:nvSpPr>
          <p:cNvPr id="99" name="Rectangle 98"/>
          <p:cNvSpPr/>
          <p:nvPr/>
        </p:nvSpPr>
        <p:spPr bwMode="gray">
          <a:xfrm>
            <a:off x="6533892" y="909406"/>
            <a:ext cx="781444" cy="3069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dirty="0" smtClean="0">
                <a:solidFill>
                  <a:schemeClr val="bg1"/>
                </a:solidFill>
                <a:cs typeface="Arial" pitchFamily="34" charset="0"/>
              </a:rPr>
              <a:t>54%</a:t>
            </a:r>
          </a:p>
        </p:txBody>
      </p:sp>
      <p:sp>
        <p:nvSpPr>
          <p:cNvPr id="101" name="Rectangle 100"/>
          <p:cNvSpPr/>
          <p:nvPr/>
        </p:nvSpPr>
        <p:spPr bwMode="gray">
          <a:xfrm>
            <a:off x="6533892" y="1285178"/>
            <a:ext cx="781444" cy="417462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13%</a:t>
            </a:r>
          </a:p>
        </p:txBody>
      </p:sp>
      <p:sp>
        <p:nvSpPr>
          <p:cNvPr id="102" name="Rectangle 101"/>
          <p:cNvSpPr/>
          <p:nvPr/>
        </p:nvSpPr>
        <p:spPr bwMode="gray">
          <a:xfrm>
            <a:off x="6533891" y="3633731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3" name="Rectangle 102"/>
          <p:cNvSpPr/>
          <p:nvPr/>
        </p:nvSpPr>
        <p:spPr bwMode="gray">
          <a:xfrm>
            <a:off x="6533891" y="2119843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9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4" name="Rectangle 103"/>
          <p:cNvSpPr/>
          <p:nvPr/>
        </p:nvSpPr>
        <p:spPr bwMode="gray">
          <a:xfrm>
            <a:off x="6533892" y="4724222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5" name="Rectangle 104"/>
          <p:cNvSpPr/>
          <p:nvPr/>
        </p:nvSpPr>
        <p:spPr bwMode="gray">
          <a:xfrm>
            <a:off x="6533891" y="3229811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5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5" name="Rectangle 134"/>
          <p:cNvSpPr/>
          <p:nvPr/>
        </p:nvSpPr>
        <p:spPr bwMode="gray">
          <a:xfrm>
            <a:off x="6533891" y="2836108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6" name="Rectangle 135"/>
          <p:cNvSpPr/>
          <p:nvPr/>
        </p:nvSpPr>
        <p:spPr bwMode="gray">
          <a:xfrm>
            <a:off x="6533892" y="1770590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</a:p>
        </p:txBody>
      </p:sp>
      <p:sp>
        <p:nvSpPr>
          <p:cNvPr id="137" name="Rectangle 136"/>
          <p:cNvSpPr/>
          <p:nvPr/>
        </p:nvSpPr>
        <p:spPr bwMode="gray">
          <a:xfrm>
            <a:off x="6533892" y="2478469"/>
            <a:ext cx="781444" cy="306950"/>
          </a:xfrm>
          <a:prstGeom prst="rect">
            <a:avLst/>
          </a:prstGeom>
          <a:solidFill>
            <a:srgbClr val="F27D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hr-HR" sz="1400" dirty="0" smtClean="0">
                <a:solidFill>
                  <a:schemeClr val="bg1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8" name="Rectangle 137"/>
          <p:cNvSpPr/>
          <p:nvPr/>
        </p:nvSpPr>
        <p:spPr bwMode="gray">
          <a:xfrm>
            <a:off x="6533891" y="3995279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39" name="Rectangle 138"/>
          <p:cNvSpPr/>
          <p:nvPr/>
        </p:nvSpPr>
        <p:spPr bwMode="gray">
          <a:xfrm>
            <a:off x="6533892" y="4348374"/>
            <a:ext cx="781444" cy="306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2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52661" y="637690"/>
            <a:ext cx="693300" cy="184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tx2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145" name="Down Arrow 144"/>
          <p:cNvSpPr/>
          <p:nvPr/>
        </p:nvSpPr>
        <p:spPr bwMode="gray">
          <a:xfrm>
            <a:off x="7470698" y="1346088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146" name="Down Arrow 145"/>
          <p:cNvSpPr/>
          <p:nvPr/>
        </p:nvSpPr>
        <p:spPr bwMode="gray">
          <a:xfrm>
            <a:off x="7371783" y="4358070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147" name="Down Arrow 146"/>
          <p:cNvSpPr/>
          <p:nvPr/>
        </p:nvSpPr>
        <p:spPr bwMode="gray">
          <a:xfrm>
            <a:off x="7371782" y="4754110"/>
            <a:ext cx="322781" cy="315033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80002" y="163190"/>
            <a:ext cx="7831620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Knjige se skoro podjednako kupuju na popustu i po punoj cijeni.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378" y="1108147"/>
            <a:ext cx="1121134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Puna cijena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31403" y="4131380"/>
            <a:ext cx="1371434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21% i više popusta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02" y="3762537"/>
            <a:ext cx="1164037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Popust do 20%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797" y="3477539"/>
            <a:ext cx="1273368" cy="2315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Popust, ali ne znam koliki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7797" y="4840002"/>
            <a:ext cx="7133579" cy="27003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 N = 255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kupci knjiga (kupili knjigu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posljednja tri mjeseca)</a:t>
            </a:r>
          </a:p>
          <a:p>
            <a:pPr algn="just"/>
            <a:r>
              <a:rPr lang="hr-BA" sz="800" i="1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Jeste li za posljednju knjigu koju ste kupili platili punu cijenu ili je to bila cijena s nekim popustom?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hr-HR" sz="800" i="1" dirty="0">
                <a:solidFill>
                  <a:schemeClr val="bg2">
                    <a:lumMod val="50000"/>
                  </a:schemeClr>
                </a:solidFill>
              </a:rPr>
              <a:t>J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edan </a:t>
            </a:r>
            <a:r>
              <a:rPr lang="hr-HR" sz="800" i="1" dirty="0" smtClean="0">
                <a:solidFill>
                  <a:schemeClr val="bg2">
                    <a:lumMod val="50000"/>
                  </a:schemeClr>
                </a:solidFill>
              </a:rPr>
              <a:t>odgovor) </a:t>
            </a:r>
            <a:endParaRPr lang="en-US" sz="800" i="1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179742"/>
              </p:ext>
            </p:extLst>
          </p:nvPr>
        </p:nvGraphicFramePr>
        <p:xfrm>
          <a:off x="964663" y="889862"/>
          <a:ext cx="5095875" cy="383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48471" y="3172064"/>
            <a:ext cx="1533773" cy="1669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spcBef>
                <a:spcPts val="300"/>
              </a:spcBef>
            </a:pPr>
            <a:r>
              <a:rPr lang="hr-HR" sz="1200" b="1" dirty="0" smtClean="0">
                <a:solidFill>
                  <a:srgbClr val="524634"/>
                </a:solidFill>
                <a:latin typeface="Arial" pitchFamily="34" charset="0"/>
                <a:cs typeface="Arial" pitchFamily="34" charset="0"/>
              </a:rPr>
              <a:t>Knjiga na popustu</a:t>
            </a:r>
          </a:p>
        </p:txBody>
      </p:sp>
      <p:pic>
        <p:nvPicPr>
          <p:cNvPr id="9218" name="Picture 2" descr="Slikovni rezultat za books qu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28650"/>
            <a:ext cx="304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 bwMode="gray">
          <a:xfrm>
            <a:off x="5145260" y="769371"/>
            <a:ext cx="711874" cy="397408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51849" y="1657350"/>
            <a:ext cx="4797296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Glavni razlog zbog </a:t>
            </a:r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kojega </a:t>
            </a:r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nisu kupili </a:t>
            </a:r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nijednu </a:t>
            </a:r>
            <a:r>
              <a:rPr lang="hr-BA" sz="35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knjigu? – 74,5%</a:t>
            </a:r>
            <a:endParaRPr lang="en-US" sz="3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Flowchart: Process 2"/>
          <p:cNvSpPr/>
          <p:nvPr/>
        </p:nvSpPr>
        <p:spPr bwMode="gray">
          <a:xfrm>
            <a:off x="89547" y="3274231"/>
            <a:ext cx="8761559" cy="363772"/>
          </a:xfrm>
          <a:prstGeom prst="flowChartProcess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 trebaju mi knjige/knjige me ne zanimaju </a:t>
            </a:r>
          </a:p>
        </p:txBody>
      </p:sp>
      <p:sp>
        <p:nvSpPr>
          <p:cNvPr id="11" name="Flowchart: Process 10"/>
          <p:cNvSpPr/>
          <p:nvPr/>
        </p:nvSpPr>
        <p:spPr bwMode="gray">
          <a:xfrm>
            <a:off x="102250" y="413679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2" name="Flowchart: Process 11"/>
          <p:cNvSpPr/>
          <p:nvPr/>
        </p:nvSpPr>
        <p:spPr bwMode="gray">
          <a:xfrm>
            <a:off x="1111132" y="4136274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13" name="Flowchart: Process 12"/>
          <p:cNvSpPr/>
          <p:nvPr/>
        </p:nvSpPr>
        <p:spPr bwMode="gray">
          <a:xfrm>
            <a:off x="2126838" y="413501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46%</a:t>
            </a:r>
          </a:p>
        </p:txBody>
      </p:sp>
      <p:sp>
        <p:nvSpPr>
          <p:cNvPr id="14" name="Flowchart: Process 13"/>
          <p:cNvSpPr/>
          <p:nvPr/>
        </p:nvSpPr>
        <p:spPr bwMode="gray">
          <a:xfrm>
            <a:off x="102250" y="3733778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</a:p>
        </p:txBody>
      </p:sp>
      <p:sp>
        <p:nvSpPr>
          <p:cNvPr id="15" name="Flowchart: Process 14"/>
          <p:cNvSpPr/>
          <p:nvPr/>
        </p:nvSpPr>
        <p:spPr bwMode="gray">
          <a:xfrm>
            <a:off x="1111132" y="3733253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6" name="Flowchart: Process 15"/>
          <p:cNvSpPr/>
          <p:nvPr/>
        </p:nvSpPr>
        <p:spPr bwMode="gray">
          <a:xfrm>
            <a:off x="2126838" y="3741524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7" name="Flowchart: Process 16"/>
          <p:cNvSpPr/>
          <p:nvPr/>
        </p:nvSpPr>
        <p:spPr bwMode="gray">
          <a:xfrm>
            <a:off x="7605112" y="4134865"/>
            <a:ext cx="1073903" cy="36377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61%</a:t>
            </a:r>
          </a:p>
        </p:txBody>
      </p:sp>
      <p:sp>
        <p:nvSpPr>
          <p:cNvPr id="18" name="Flowchart: Process 17"/>
          <p:cNvSpPr/>
          <p:nvPr/>
        </p:nvSpPr>
        <p:spPr bwMode="gray">
          <a:xfrm>
            <a:off x="7605113" y="3731844"/>
            <a:ext cx="1073903" cy="36377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38747" y="4859970"/>
            <a:ext cx="8952853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 N = 745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svi koji nisu kupili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knjigu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posljednja tri mjeseca</a:t>
            </a:r>
          </a:p>
          <a:p>
            <a:pPr algn="just"/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koji je glavni razlog zbog kojeg niste kupili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nijednu </a:t>
            </a:r>
            <a:r>
              <a:rPr lang="hr-BA" sz="8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knjigu? (jedan odgovor)</a:t>
            </a:r>
            <a:endParaRPr lang="en-US" sz="800" i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Flowchart: Process 23"/>
          <p:cNvSpPr/>
          <p:nvPr/>
        </p:nvSpPr>
        <p:spPr bwMode="gray">
          <a:xfrm>
            <a:off x="3149369" y="413679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47%</a:t>
            </a:r>
          </a:p>
        </p:txBody>
      </p:sp>
      <p:sp>
        <p:nvSpPr>
          <p:cNvPr id="25" name="Flowchart: Process 24"/>
          <p:cNvSpPr/>
          <p:nvPr/>
        </p:nvSpPr>
        <p:spPr bwMode="gray">
          <a:xfrm>
            <a:off x="3149369" y="3733778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26" name="Flowchart: Process 25"/>
          <p:cNvSpPr/>
          <p:nvPr/>
        </p:nvSpPr>
        <p:spPr bwMode="gray">
          <a:xfrm>
            <a:off x="4185547" y="4137423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51%</a:t>
            </a:r>
          </a:p>
        </p:txBody>
      </p:sp>
      <p:sp>
        <p:nvSpPr>
          <p:cNvPr id="27" name="Flowchart: Process 26"/>
          <p:cNvSpPr/>
          <p:nvPr/>
        </p:nvSpPr>
        <p:spPr bwMode="gray">
          <a:xfrm>
            <a:off x="4185547" y="3734402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20" name="Flowchart: Process 19"/>
          <p:cNvSpPr/>
          <p:nvPr/>
        </p:nvSpPr>
        <p:spPr bwMode="gray">
          <a:xfrm>
            <a:off x="5201255" y="4138901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52%</a:t>
            </a:r>
          </a:p>
        </p:txBody>
      </p:sp>
      <p:sp>
        <p:nvSpPr>
          <p:cNvPr id="21" name="Flowchart: Process 20"/>
          <p:cNvSpPr/>
          <p:nvPr/>
        </p:nvSpPr>
        <p:spPr bwMode="gray">
          <a:xfrm>
            <a:off x="5201255" y="3735880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owchart: Process 29"/>
          <p:cNvSpPr/>
          <p:nvPr/>
        </p:nvSpPr>
        <p:spPr bwMode="gray">
          <a:xfrm>
            <a:off x="6226290" y="4134350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59%</a:t>
            </a:r>
          </a:p>
        </p:txBody>
      </p:sp>
      <p:sp>
        <p:nvSpPr>
          <p:cNvPr id="31" name="Flowchart: Process 30"/>
          <p:cNvSpPr/>
          <p:nvPr/>
        </p:nvSpPr>
        <p:spPr bwMode="gray">
          <a:xfrm>
            <a:off x="6226290" y="3731329"/>
            <a:ext cx="847318" cy="363772"/>
          </a:xfrm>
          <a:prstGeom prst="flowChartProcess">
            <a:avLst/>
          </a:prstGeom>
          <a:solidFill>
            <a:schemeClr val="bg2">
              <a:lumMod val="75000"/>
              <a:alpha val="7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543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365170"/>
              </p:ext>
            </p:extLst>
          </p:nvPr>
        </p:nvGraphicFramePr>
        <p:xfrm>
          <a:off x="-62598" y="2222285"/>
          <a:ext cx="4984557" cy="254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0"/>
            <a:ext cx="3883025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1959" y="2356426"/>
            <a:ext cx="2838614" cy="2703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Knjige me ne zanimaju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1959" y="3650647"/>
            <a:ext cx="281217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Financijski razlozi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1959" y="4060433"/>
            <a:ext cx="2786251" cy="2230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Posuđuju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u knjižnici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32410" y="683715"/>
            <a:ext cx="4963465" cy="668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Raste broj nezainteresiranih za knjige, dok se smanjuje broj onih koji iz financijskih razloga ne kupuju knjige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2018.; N = 745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svi koji nisu kupili knjigu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posljednja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Pitanje: koji je glavni razlog zbog kojeg niste kupili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nijednu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knjigu?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(Jedan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4292263" y="1999421"/>
            <a:ext cx="629696" cy="27728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 bwMode="auto">
          <a:xfrm>
            <a:off x="4815410" y="0"/>
            <a:ext cx="43285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415152"/>
              </p:ext>
            </p:extLst>
          </p:nvPr>
        </p:nvGraphicFramePr>
        <p:xfrm>
          <a:off x="-136028" y="1957795"/>
          <a:ext cx="4984557" cy="254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69596" y="2332345"/>
            <a:ext cx="796804" cy="2703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Ništa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5409" y="3333750"/>
            <a:ext cx="281217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Više </a:t>
            </a:r>
            <a:r>
              <a:rPr lang="hr-HR" sz="1600" b="1" dirty="0" err="1" smtClean="0">
                <a:solidFill>
                  <a:schemeClr val="bg1"/>
                </a:solidFill>
                <a:cs typeface="Arial" pitchFamily="34" charset="0"/>
              </a:rPr>
              <a:t>jeftiniijih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1647" y="3961363"/>
            <a:ext cx="2786251" cy="2230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Veći izbor naslova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74810" y="195420"/>
            <a:ext cx="8003590" cy="668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Što bi Vas navelo da </a:t>
            </a:r>
          </a:p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kupite knjige? 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N = 745 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ne kupaca)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2018.; N = 745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svi koji nisu kupili knjigu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posljednja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Pitanje: koji je glavni razlog zbog kojeg niste kupili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nijednu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knjigu?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(Jedan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4226400" y="1947330"/>
            <a:ext cx="421800" cy="27728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 bwMode="auto">
          <a:xfrm>
            <a:off x="4815410" y="0"/>
            <a:ext cx="432858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87305"/>
              </p:ext>
            </p:extLst>
          </p:nvPr>
        </p:nvGraphicFramePr>
        <p:xfrm>
          <a:off x="-145129" y="1403831"/>
          <a:ext cx="4984557" cy="303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15410" y="1780613"/>
            <a:ext cx="2418906" cy="270343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Više </a:t>
            </a:r>
            <a:r>
              <a:rPr lang="hr-HR" sz="1600" b="1" dirty="0" err="1" smtClean="0">
                <a:solidFill>
                  <a:schemeClr val="bg1"/>
                </a:solidFill>
                <a:cs typeface="Arial" pitchFamily="34" charset="0"/>
              </a:rPr>
              <a:t>jeftiniijh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knjiga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0299" y="3238304"/>
            <a:ext cx="2369579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Veći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izbor naslova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0299" y="3731823"/>
            <a:ext cx="2369579" cy="223033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Ništa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74810" y="195420"/>
            <a:ext cx="8003590" cy="66819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Što bi Vas navelo da češće </a:t>
            </a:r>
          </a:p>
          <a:p>
            <a:r>
              <a:rPr lang="hr-BA" sz="28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kupujete knjige? 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(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N = 255 </a:t>
            </a:r>
            <a:r>
              <a:rPr lang="hr-BA" sz="16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kupaca) 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6639" y="4901463"/>
            <a:ext cx="772412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2018.; N = 745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svi koji nisu kupili knjigu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posljednja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tri mjeseca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Pitanje: koji je glavni razlog zbog kojeg niste kupili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nijednu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knjigu?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(Jedan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odgovor)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4286090" y="1809750"/>
            <a:ext cx="421800" cy="2772839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3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57797" y="4840002"/>
            <a:ext cx="4049546" cy="270030"/>
          </a:xfrm>
          <a:prstGeom prst="flowChartProcess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2011; N=563 koji su pročitali kjnigu u zadnjih godinu dana 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2437" y="1238222"/>
            <a:ext cx="3560113" cy="23622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Čitanje </a:t>
            </a:r>
          </a:p>
          <a:p>
            <a:pPr>
              <a:spcBef>
                <a:spcPts val="300"/>
              </a:spcBef>
            </a:pPr>
            <a:r>
              <a:rPr lang="hr-H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knjiga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60" y="219075"/>
            <a:ext cx="59055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" y="3587840"/>
            <a:ext cx="3876261" cy="921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6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sz="6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-knjige </a:t>
            </a:r>
            <a:endParaRPr lang="hr-HR" sz="60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0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www.technobuffalo.com/wp-content/uploads/2012/08/sony-xperia-tablet-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949" y="3159886"/>
            <a:ext cx="1187735" cy="8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lh4.googleusercontent.com/-nAN3urf5Q5I/UWP1L4YN8VI/AAAAAAAAADo/MHhKUX7m420/w800-h800/XPS-XPS15-9062slv-15-Inch-Laptop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1801110"/>
            <a:ext cx="1128188" cy="5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220045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72% populacije ima mogućnost čitanja knjiga na elektroničkim medijima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118249" y="4865849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2018.; n = 1.000 </a:t>
            </a:r>
            <a:endParaRPr lang="hr-BA" sz="800" i="1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Pitanje: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 li mogućnost čitati e-knjige, kao i ostalu literaturu preko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nterneta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odnosno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imate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li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neki od 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r>
              <a:rPr lang="vi-VN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edećih </a:t>
            </a:r>
            <a:r>
              <a:rPr lang="vi-VN" sz="800" i="1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uređaja?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(Više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odgovora)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9980" y="1739523"/>
            <a:ext cx="7531165" cy="7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48376" y="1747243"/>
            <a:ext cx="1452438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RAČUNALO</a:t>
            </a:r>
          </a:p>
        </p:txBody>
      </p:sp>
      <p:pic>
        <p:nvPicPr>
          <p:cNvPr id="13318" name="Picture 6" descr="http://sociorocketnewsen.files.wordpress.com/2013/08/smart.jpg?w=580&amp;h=3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52" y="2704920"/>
            <a:ext cx="854018" cy="3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" name="TextBox 532"/>
          <p:cNvSpPr txBox="1"/>
          <p:nvPr/>
        </p:nvSpPr>
        <p:spPr>
          <a:xfrm>
            <a:off x="1236622" y="2609497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SMARTPHONE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1073918" y="3362181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TABLET</a:t>
            </a:r>
          </a:p>
        </p:txBody>
      </p:sp>
      <p:pic>
        <p:nvPicPr>
          <p:cNvPr id="13322" name="Picture 10" descr="http://g-ecx.images-amazon.com/images/G/01/kindle/dp/2012/KS/KS-slate-02-sm._V399249914_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65" y="4103530"/>
            <a:ext cx="701597" cy="6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" name="TextBox 665"/>
          <p:cNvSpPr txBox="1"/>
          <p:nvPr/>
        </p:nvSpPr>
        <p:spPr>
          <a:xfrm>
            <a:off x="992713" y="4163665"/>
            <a:ext cx="1564850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e-ČITAČ</a:t>
            </a:r>
          </a:p>
        </p:txBody>
      </p:sp>
      <p:sp>
        <p:nvSpPr>
          <p:cNvPr id="925" name="Rectangle 924"/>
          <p:cNvSpPr/>
          <p:nvPr/>
        </p:nvSpPr>
        <p:spPr bwMode="gray">
          <a:xfrm>
            <a:off x="3030106" y="759139"/>
            <a:ext cx="4620922" cy="3404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	               2017	              2018 </a:t>
            </a:r>
            <a:endParaRPr lang="en-US" sz="14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gray">
          <a:xfrm rot="16200000">
            <a:off x="5132478" y="2157117"/>
            <a:ext cx="3908112" cy="11121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793" y="1198520"/>
            <a:ext cx="2681782" cy="38762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>
              <a:spcBef>
                <a:spcPts val="300"/>
              </a:spcBef>
            </a:pPr>
            <a:r>
              <a:rPr lang="hr-HR" sz="1200" dirty="0" smtClean="0">
                <a:latin typeface="Arial" pitchFamily="34" charset="0"/>
                <a:cs typeface="Arial" pitchFamily="34" charset="0"/>
              </a:rPr>
              <a:t>POSJEDOVANJE BAREM JEDNOG ELEKTRONIČKOG UREĐAJA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35680"/>
              </p:ext>
            </p:extLst>
          </p:nvPr>
        </p:nvGraphicFramePr>
        <p:xfrm>
          <a:off x="2828570" y="1221846"/>
          <a:ext cx="1342763" cy="383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:a16="http://schemas.microsoft.com/office/drawing/2014/main" xmlns="" val="3848755068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13891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579015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943562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864919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190235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69406"/>
              </p:ext>
            </p:extLst>
          </p:nvPr>
        </p:nvGraphicFramePr>
        <p:xfrm>
          <a:off x="4648200" y="1191075"/>
          <a:ext cx="1342763" cy="3837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:a16="http://schemas.microsoft.com/office/drawing/2014/main" xmlns="" val="3848755068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13891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579015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943562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864919"/>
                  </a:ext>
                </a:extLst>
              </a:tr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190235"/>
                  </a:ext>
                </a:extLst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186475"/>
              </p:ext>
            </p:extLst>
          </p:nvPr>
        </p:nvGraphicFramePr>
        <p:xfrm>
          <a:off x="6409493" y="1221846"/>
          <a:ext cx="1342763" cy="3796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2763">
                  <a:extLst>
                    <a:ext uri="{9D8B030D-6E8A-4147-A177-3AD203B41FA5}">
                      <a16:colId xmlns:a16="http://schemas.microsoft.com/office/drawing/2014/main" xmlns="" val="3848755068"/>
                    </a:ext>
                  </a:extLst>
                </a:gridCol>
              </a:tblGrid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13891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579015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943562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864919"/>
                  </a:ext>
                </a:extLst>
              </a:tr>
              <a:tr h="759261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190235"/>
                  </a:ext>
                </a:extLst>
              </a:tr>
            </a:tbl>
          </a:graphicData>
        </a:graphic>
      </p:graphicFrame>
      <p:sp>
        <p:nvSpPr>
          <p:cNvPr id="96" name="Down Arrow 95"/>
          <p:cNvSpPr/>
          <p:nvPr/>
        </p:nvSpPr>
        <p:spPr bwMode="gray">
          <a:xfrm rot="16200000">
            <a:off x="5145085" y="1273626"/>
            <a:ext cx="222441" cy="3994960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kovni rezult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gray">
          <a:xfrm>
            <a:off x="0" y="2723585"/>
            <a:ext cx="8743950" cy="240030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80" y="2661673"/>
            <a:ext cx="862778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l-PL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Elektroničke uređaje u većem postotku </a:t>
            </a:r>
            <a:r>
              <a:rPr lang="pl-PL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posjeduju: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Osobe 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do 44 godine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(91% </a:t>
            </a: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92%)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Osobe s višim primanjima (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93%)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Osobe s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VSS-om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(85%)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Osobe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djecom (88% do 92%)</a:t>
            </a:r>
            <a:endParaRPr lang="pl-PL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630266"/>
              </p:ext>
            </p:extLst>
          </p:nvPr>
        </p:nvGraphicFramePr>
        <p:xfrm>
          <a:off x="395502" y="1188319"/>
          <a:ext cx="2447495" cy="346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59345"/>
              </p:ext>
            </p:extLst>
          </p:nvPr>
        </p:nvGraphicFramePr>
        <p:xfrm>
          <a:off x="6096000" y="1209527"/>
          <a:ext cx="2909895" cy="346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lowchart: Process 5"/>
          <p:cNvSpPr/>
          <p:nvPr/>
        </p:nvSpPr>
        <p:spPr>
          <a:xfrm>
            <a:off x="120424" y="232922"/>
            <a:ext cx="8061552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Najčešće se čitaju dnevne novine </a:t>
            </a:r>
          </a:p>
          <a:p>
            <a:pPr algn="just"/>
            <a:r>
              <a:rPr lang="hr-BA" sz="2000" dirty="0" smtClean="0">
                <a:solidFill>
                  <a:srgbClr val="52463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2/3 i kada bi mogli, ne bi ništa čitali na internetu</a:t>
            </a:r>
            <a:endParaRPr lang="en-US" sz="2000" dirty="0">
              <a:solidFill>
                <a:srgbClr val="52463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57797" y="4873708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2017.; n = 280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(samo oni koji NEMAJU mogućnost čitati na 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e-medijima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</a:p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Pitanje</a:t>
            </a:r>
            <a:r>
              <a:rPr lang="hr-BA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 biste imali neki od uređaja za čitanje na </a:t>
            </a:r>
            <a:r>
              <a:rPr lang="pl-PL" sz="800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internetu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800" i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biste li </a:t>
            </a:r>
            <a:r>
              <a:rPr lang="pl-PL" sz="800" i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onda čitali i što? </a:t>
            </a:r>
            <a:r>
              <a:rPr lang="hr-HR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r-BA" sz="800" i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hr-BA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iše </a:t>
            </a:r>
            <a:r>
              <a:rPr lang="hr-BA" sz="800" i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odgovora</a:t>
            </a:r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800" i="1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 bwMode="gray">
          <a:xfrm>
            <a:off x="395502" y="3496341"/>
            <a:ext cx="8517254" cy="101808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gray">
          <a:xfrm>
            <a:off x="120424" y="848428"/>
            <a:ext cx="4117206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72% IMA mogućnost čitanja </a:t>
            </a: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internetu</a:t>
            </a:r>
            <a:endParaRPr lang="hr-H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500563" y="848428"/>
            <a:ext cx="4412193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38% NEMA mogućnost čitanja </a:t>
            </a: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internetu</a:t>
            </a:r>
            <a:endParaRPr lang="hr-HR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7111"/>
              </p:ext>
            </p:extLst>
          </p:nvPr>
        </p:nvGraphicFramePr>
        <p:xfrm>
          <a:off x="2305124" y="1306827"/>
          <a:ext cx="3858007" cy="2145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8007">
                  <a:extLst>
                    <a:ext uri="{9D8B030D-6E8A-4147-A177-3AD203B41FA5}">
                      <a16:colId xmlns:a16="http://schemas.microsoft.com/office/drawing/2014/main" xmlns="" val="3848755068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Niti povremeno ne čitam sadržaje na internetu </a:t>
                      </a:r>
                    </a:p>
                    <a:p>
                      <a:pPr algn="ctr"/>
                      <a:r>
                        <a:rPr lang="hr-HR" sz="1200" dirty="0" smtClean="0"/>
                        <a:t>N</a:t>
                      </a:r>
                      <a:r>
                        <a:rPr lang="hr-HR" sz="1200" baseline="0" dirty="0" smtClean="0"/>
                        <a:t>e bih ni tada ništa čitao na internetu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13891"/>
                  </a:ext>
                </a:extLst>
              </a:tr>
              <a:tr h="34760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Dnevne novine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57901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Portale</a:t>
                      </a:r>
                      <a:r>
                        <a:rPr lang="hr-HR" sz="1200" baseline="0" dirty="0" smtClean="0"/>
                        <a:t> s autorskim, kritičkim i dr. sadržajima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943562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Blogove </a:t>
                      </a:r>
                      <a:r>
                        <a:rPr lang="hr-HR" sz="1200" baseline="0" dirty="0" smtClean="0"/>
                        <a:t>s autorskim, kritičkim i dr. sadržajima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5864919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Specijalizirane časopise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19023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Nespecijalizirane časopise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883552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908"/>
              </p:ext>
            </p:extLst>
          </p:nvPr>
        </p:nvGraphicFramePr>
        <p:xfrm>
          <a:off x="2198831" y="3496341"/>
          <a:ext cx="3858007" cy="1018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8007">
                  <a:extLst>
                    <a:ext uri="{9D8B030D-6E8A-4147-A177-3AD203B41FA5}">
                      <a16:colId xmlns:a16="http://schemas.microsoft.com/office/drawing/2014/main" xmlns="" val="3848755068"/>
                    </a:ext>
                  </a:extLst>
                </a:gridCol>
              </a:tblGrid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b="1" dirty="0" smtClean="0">
                          <a:solidFill>
                            <a:srgbClr val="F27D3C"/>
                          </a:solidFill>
                        </a:rPr>
                        <a:t>e-knjige</a:t>
                      </a:r>
                      <a:endParaRPr lang="en-US" sz="1200" b="1" dirty="0">
                        <a:solidFill>
                          <a:srgbClr val="F27D3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13891"/>
                  </a:ext>
                </a:extLst>
              </a:tr>
              <a:tr h="347606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Čitam/čitao</a:t>
                      </a:r>
                      <a:r>
                        <a:rPr lang="hr-HR" sz="1200" baseline="0" dirty="0" smtClean="0"/>
                        <a:t> bih </a:t>
                      </a:r>
                      <a:endParaRPr lang="hr-H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5579015"/>
                  </a:ext>
                </a:extLst>
              </a:tr>
              <a:tr h="335241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/>
                        <a:t>Kupujem/kupovao bih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94356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330657" y="1446663"/>
            <a:ext cx="1269242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54331" y="1657350"/>
            <a:ext cx="502507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4424" y="150849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Znanstvena istraživanja su pokazala da: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132" y="3371850"/>
            <a:ext cx="8628612" cy="764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tx2"/>
                </a:solidFill>
                <a:cs typeface="Arial" pitchFamily="34" charset="0"/>
              </a:rPr>
              <a:t>Čitanje knjiga ne daje nam samo mogućnost upoznavanja sa zanimljivim idejama i </a:t>
            </a:r>
            <a:r>
              <a:rPr lang="hr-HR" sz="2400" dirty="0" smtClean="0">
                <a:solidFill>
                  <a:schemeClr val="tx2"/>
                </a:solidFill>
                <a:cs typeface="Arial" pitchFamily="34" charset="0"/>
              </a:rPr>
              <a:t>likovima već </a:t>
            </a:r>
            <a:r>
              <a:rPr lang="hr-HR" sz="2400" dirty="0" smtClean="0">
                <a:solidFill>
                  <a:schemeClr val="tx2"/>
                </a:solidFill>
                <a:cs typeface="Arial" pitchFamily="34" charset="0"/>
              </a:rPr>
              <a:t>nam još daje i dodatne godine čitanja. </a:t>
            </a:r>
          </a:p>
          <a:p>
            <a:pPr>
              <a:spcBef>
                <a:spcPts val="300"/>
              </a:spcBef>
            </a:pPr>
            <a:endParaRPr lang="hr-HR" sz="24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gray">
          <a:xfrm>
            <a:off x="427926" y="1128037"/>
            <a:ext cx="4117206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Čitanje knjiga produljuje život* </a:t>
            </a:r>
          </a:p>
        </p:txBody>
      </p:sp>
      <p:sp>
        <p:nvSpPr>
          <p:cNvPr id="5" name="Rectangle 4"/>
          <p:cNvSpPr/>
          <p:nvPr/>
        </p:nvSpPr>
        <p:spPr bwMode="gray">
          <a:xfrm>
            <a:off x="452023" y="2227644"/>
            <a:ext cx="4117206" cy="35839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Ljudi postaju empatičniji**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40" y="887536"/>
            <a:ext cx="3250442" cy="216302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143522" y="4833744"/>
            <a:ext cx="8695678" cy="200411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IZVOR: 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* </a:t>
            </a:r>
            <a:r>
              <a:rPr lang="hr-HR" sz="800" i="1" dirty="0" err="1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Yale</a:t>
            </a:r>
            <a:r>
              <a:rPr lang="hr-HR" sz="800" i="1" dirty="0" smtClean="0">
                <a:solidFill>
                  <a:schemeClr val="bg2">
                    <a:lumMod val="75000"/>
                  </a:schemeClr>
                </a:solidFill>
                <a:ea typeface="Tahoma" pitchFamily="34" charset="0"/>
                <a:cs typeface="Tahoma" pitchFamily="34" charset="0"/>
              </a:rPr>
              <a:t> University; **Kingston University </a:t>
            </a:r>
            <a:endParaRPr lang="en-US" sz="800" i="1" dirty="0">
              <a:solidFill>
                <a:schemeClr val="bg2">
                  <a:lumMod val="7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zora.trgovcevic\Pictures\svasta\4056-Ernest-Hemingway-Quote-There-is-no-friend-as-loyal-as-a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61696" y="3415308"/>
            <a:ext cx="4019550" cy="172819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BA" sz="2400" dirty="0" smtClean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hr-BA" sz="2400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r-BA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GfK Hrvatska</a:t>
            </a:r>
          </a:p>
          <a:p>
            <a:r>
              <a:rPr lang="hr-BA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Tamara Kraus</a:t>
            </a:r>
          </a:p>
          <a:p>
            <a:r>
              <a:rPr lang="hr-BA" sz="1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hr-BA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-mail: tamara.kraus@gfk.com</a:t>
            </a:r>
            <a:endParaRPr lang="en-US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28" y="3822507"/>
            <a:ext cx="1147208" cy="99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Slikovni rezultat za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" y="3821751"/>
            <a:ext cx="1188997" cy="10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48665879"/>
              </p:ext>
            </p:extLst>
          </p:nvPr>
        </p:nvGraphicFramePr>
        <p:xfrm>
          <a:off x="147106" y="832825"/>
          <a:ext cx="7818963" cy="247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/>
          <p:cNvCxnSpPr>
            <a:stCxn id="46" idx="2"/>
          </p:cNvCxnSpPr>
          <p:nvPr/>
        </p:nvCxnSpPr>
        <p:spPr>
          <a:xfrm flipH="1">
            <a:off x="7217809" y="3751042"/>
            <a:ext cx="1" cy="768288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1297" y="106608"/>
            <a:ext cx="7962553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Nešto više od polovice stanovnika RH čita knjige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485428" y="1586023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7106" y="594074"/>
            <a:ext cx="8420138" cy="3100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hr-HR" sz="1400" b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PROČITALI SU BAREM JEDNU KNJIGU U POSLJEDNJIH GODINU DANA</a:t>
            </a: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2032" y="3149692"/>
            <a:ext cx="8755062" cy="75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57797" y="3147584"/>
            <a:ext cx="8884590" cy="685800"/>
            <a:chOff x="226" y="2029"/>
            <a:chExt cx="5330" cy="576"/>
          </a:xfrm>
          <a:solidFill>
            <a:schemeClr val="bg1">
              <a:lumMod val="85000"/>
            </a:schemeClr>
          </a:solidFill>
        </p:grpSpPr>
        <p:sp>
          <p:nvSpPr>
            <p:cNvPr id="32" name="Rectangle 7"/>
            <p:cNvSpPr>
              <a:spLocks noChangeArrowheads="1"/>
            </p:cNvSpPr>
            <p:nvPr/>
          </p:nvSpPr>
          <p:spPr bwMode="gray">
            <a:xfrm>
              <a:off x="226" y="2185"/>
              <a:ext cx="4797" cy="2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28650">
                <a:tabLst>
                  <a:tab pos="361950" algn="r"/>
                  <a:tab pos="1076325" algn="r"/>
                  <a:tab pos="1790700" algn="r"/>
                  <a:tab pos="2514600" algn="r"/>
                  <a:tab pos="3228975" algn="r"/>
                  <a:tab pos="3943350" algn="r"/>
                  <a:tab pos="4667250" algn="r"/>
                  <a:tab pos="5381625" algn="r"/>
                  <a:tab pos="6096000" algn="r"/>
                  <a:tab pos="6819900" algn="r"/>
                  <a:tab pos="7534275" algn="r"/>
                </a:tabLst>
              </a:pPr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 rot="5400000">
              <a:off x="4969" y="2018"/>
              <a:ext cx="576" cy="598"/>
            </a:xfrm>
            <a:prstGeom prst="flowChartExtra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Rectangle 11"/>
          <p:cNvSpPr>
            <a:spLocks noChangeArrowheads="1"/>
          </p:cNvSpPr>
          <p:nvPr/>
        </p:nvSpPr>
        <p:spPr bwMode="gray">
          <a:xfrm>
            <a:off x="57797" y="3328559"/>
            <a:ext cx="803845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28650">
              <a:tabLst>
                <a:tab pos="361950" algn="r"/>
                <a:tab pos="1076325" algn="r"/>
                <a:tab pos="1790700" algn="r"/>
                <a:tab pos="2514600" algn="r"/>
                <a:tab pos="3228975" algn="r"/>
                <a:tab pos="3943350" algn="r"/>
                <a:tab pos="4667250" algn="r"/>
                <a:tab pos="5381625" algn="r"/>
                <a:tab pos="6096000" algn="r"/>
                <a:tab pos="6819900" algn="r"/>
                <a:tab pos="7534275" algn="r"/>
              </a:tabLst>
              <a:defRPr/>
            </a:pPr>
            <a:r>
              <a:rPr lang="hr-HR" sz="1400" b="1" noProof="1" smtClean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hr-HR" sz="1400" b="1" noProof="1" smtClean="0">
                <a:solidFill>
                  <a:schemeClr val="bg2">
                    <a:lumMod val="50000"/>
                  </a:schemeClr>
                </a:solidFill>
              </a:rPr>
              <a:t>2011 	              2013             2014</a:t>
            </a:r>
            <a:r>
              <a:rPr lang="de-DE" sz="1400" b="1" noProof="1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hr-HR" sz="1400" b="1" noProof="1" smtClean="0">
                <a:solidFill>
                  <a:schemeClr val="bg2">
                    <a:lumMod val="50000"/>
                  </a:schemeClr>
                </a:solidFill>
              </a:rPr>
              <a:t>             2015              2016              </a:t>
            </a:r>
            <a:r>
              <a:rPr lang="hr-HR" sz="1400" b="1" noProof="1" smtClean="0">
                <a:solidFill>
                  <a:srgbClr val="4A423F"/>
                </a:solidFill>
              </a:rPr>
              <a:t>2017</a:t>
            </a:r>
            <a:r>
              <a:rPr lang="hr-HR" sz="2000" b="1" noProof="1" smtClean="0">
                <a:solidFill>
                  <a:srgbClr val="4A423F"/>
                </a:solidFill>
              </a:rPr>
              <a:t>        </a:t>
            </a:r>
            <a:r>
              <a:rPr lang="hr-HR" sz="2000" b="1" noProof="1" smtClean="0">
                <a:solidFill>
                  <a:schemeClr val="tx2"/>
                </a:solidFill>
              </a:rPr>
              <a:t>2018 </a:t>
            </a:r>
            <a:r>
              <a:rPr lang="de-DE" sz="2000" b="1" noProof="1"/>
              <a:t>	</a:t>
            </a:r>
            <a:r>
              <a:rPr lang="hr-HR" sz="2000" b="1" noProof="1" smtClean="0"/>
              <a:t> </a:t>
            </a:r>
            <a:r>
              <a:rPr lang="hr-HR" sz="2000" b="1" noProof="1" smtClean="0">
                <a:solidFill>
                  <a:schemeClr val="tx2"/>
                </a:solidFill>
              </a:rPr>
              <a:t>        </a:t>
            </a:r>
            <a:r>
              <a:rPr lang="de-DE" sz="1400" b="1" noProof="1">
                <a:solidFill>
                  <a:schemeClr val="bg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2018.; N = 1.000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gray">
          <a:xfrm>
            <a:off x="5546795" y="4247589"/>
            <a:ext cx="3089725" cy="47282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4</a:t>
            </a:r>
            <a:endParaRPr lang="hr-HR" sz="2000" b="1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marL="0" indent="0" algn="ctr">
              <a:spcBef>
                <a:spcPts val="300"/>
              </a:spcBef>
            </a:pP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Srednja vrijednost (</a:t>
            </a:r>
            <a:r>
              <a:rPr lang="hr-HR" sz="1000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median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pročitanih </a:t>
            </a:r>
            <a:r>
              <a:rPr lang="hr-HR" sz="10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knjiga</a:t>
            </a:r>
          </a:p>
        </p:txBody>
      </p:sp>
      <p:sp>
        <p:nvSpPr>
          <p:cNvPr id="16" name="Flowchart: Process 15"/>
          <p:cNvSpPr/>
          <p:nvPr/>
        </p:nvSpPr>
        <p:spPr>
          <a:xfrm>
            <a:off x="5546796" y="4735057"/>
            <a:ext cx="3089724" cy="256112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7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Baza: samo oni koji su u proteklih godinu dana pročitali barem jednu knjigu (</a:t>
            </a:r>
            <a:r>
              <a:rPr lang="hr-BA" sz="7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n = 557</a:t>
            </a:r>
            <a:r>
              <a:rPr lang="hr-BA" sz="7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)</a:t>
            </a:r>
            <a:endParaRPr lang="en-US" sz="7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 bwMode="gray">
          <a:xfrm>
            <a:off x="6592464" y="1196127"/>
            <a:ext cx="1250691" cy="2554915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000" dirty="0" smtClean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gray">
          <a:xfrm>
            <a:off x="1568588" y="2737071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48%</a:t>
            </a:r>
          </a:p>
        </p:txBody>
      </p:sp>
      <p:sp>
        <p:nvSpPr>
          <p:cNvPr id="29" name="Oval 28"/>
          <p:cNvSpPr/>
          <p:nvPr/>
        </p:nvSpPr>
        <p:spPr bwMode="gray">
          <a:xfrm>
            <a:off x="2689738" y="1864318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31" name="Oval 30"/>
          <p:cNvSpPr/>
          <p:nvPr/>
        </p:nvSpPr>
        <p:spPr bwMode="gray">
          <a:xfrm>
            <a:off x="3715699" y="2203389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51%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4791038" y="2777632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47%</a:t>
            </a:r>
          </a:p>
        </p:txBody>
      </p:sp>
      <p:sp>
        <p:nvSpPr>
          <p:cNvPr id="34" name="Oval 33"/>
          <p:cNvSpPr/>
          <p:nvPr/>
        </p:nvSpPr>
        <p:spPr bwMode="gray">
          <a:xfrm>
            <a:off x="5791564" y="2010335"/>
            <a:ext cx="722648" cy="4061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53%</a:t>
            </a:r>
          </a:p>
        </p:txBody>
      </p:sp>
      <p:sp>
        <p:nvSpPr>
          <p:cNvPr id="37" name="Oval 36"/>
          <p:cNvSpPr/>
          <p:nvPr/>
        </p:nvSpPr>
        <p:spPr bwMode="gray">
          <a:xfrm>
            <a:off x="6783052" y="1400027"/>
            <a:ext cx="722648" cy="4061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200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38656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4027" y="610148"/>
            <a:ext cx="5487054" cy="4277737"/>
            <a:chOff x="635917" y="1098421"/>
            <a:chExt cx="6314823" cy="5703649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635917" y="1098421"/>
              <a:ext cx="6314823" cy="5703649"/>
              <a:chOff x="4880372" y="1314449"/>
              <a:chExt cx="2219327" cy="2219327"/>
            </a:xfrm>
          </p:grpSpPr>
          <p:pic>
            <p:nvPicPr>
              <p:cNvPr id="17" name="Picture 4" descr="http://mapsof.net/uploads/static-maps/Croatia_Base_Map_Alone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0372" y="1314449"/>
                <a:ext cx="2219327" cy="2219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/>
              <p:nvPr/>
            </p:nvSpPr>
            <p:spPr bwMode="gray">
              <a:xfrm>
                <a:off x="5647331" y="1503972"/>
                <a:ext cx="383281" cy="436565"/>
              </a:xfrm>
              <a:prstGeom prst="ellipse">
                <a:avLst/>
              </a:prstGeom>
              <a:solidFill>
                <a:schemeClr val="tx2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66%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gray">
              <a:xfrm>
                <a:off x="4955824" y="1800647"/>
                <a:ext cx="393888" cy="451587"/>
              </a:xfrm>
              <a:prstGeom prst="ellipse">
                <a:avLst/>
              </a:prstGeom>
              <a:solidFill>
                <a:schemeClr val="tx2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67% 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gray">
              <a:xfrm>
                <a:off x="5952074" y="1369069"/>
                <a:ext cx="320221" cy="29160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sz="1400" b="1" dirty="0" smtClean="0">
                    <a:solidFill>
                      <a:schemeClr val="bg1"/>
                    </a:solidFill>
                    <a:cs typeface="Arial" pitchFamily="34" charset="0"/>
                  </a:rPr>
                  <a:t>44%</a:t>
                </a:r>
                <a:endParaRPr lang="en-GB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gray">
              <a:xfrm>
                <a:off x="5886171" y="2668177"/>
                <a:ext cx="386124" cy="420654"/>
              </a:xfrm>
              <a:prstGeom prst="ellipse">
                <a:avLst/>
              </a:prstGeom>
              <a:solidFill>
                <a:schemeClr val="tx2"/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300"/>
                  </a:spcBef>
                  <a:defRPr/>
                </a:pPr>
                <a:r>
                  <a:rPr lang="hr-HR" b="1" dirty="0" smtClean="0">
                    <a:solidFill>
                      <a:schemeClr val="bg1"/>
                    </a:solidFill>
                    <a:cs typeface="Arial" pitchFamily="34" charset="0"/>
                  </a:rPr>
                  <a:t>54%</a:t>
                </a:r>
                <a:endParaRPr lang="en-GB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Oval 26"/>
            <p:cNvSpPr/>
            <p:nvPr/>
          </p:nvSpPr>
          <p:spPr bwMode="gray">
            <a:xfrm>
              <a:off x="2551948" y="3010057"/>
              <a:ext cx="950944" cy="7929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300"/>
                </a:spcBef>
                <a:defRPr/>
              </a:pPr>
              <a:r>
                <a:rPr lang="hr-HR" sz="1500" b="1" dirty="0" smtClean="0">
                  <a:solidFill>
                    <a:schemeClr val="bg1"/>
                  </a:solidFill>
                  <a:cs typeface="Arial" pitchFamily="34" charset="0"/>
                </a:rPr>
                <a:t>49%</a:t>
              </a:r>
              <a:endParaRPr lang="en-GB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0831" y="192881"/>
            <a:ext cx="8067952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Više od prosjeka čita se u </a:t>
            </a:r>
            <a:r>
              <a:rPr lang="hr-HR" sz="2400" dirty="0" smtClean="0">
                <a:solidFill>
                  <a:schemeClr val="accent5"/>
                </a:solidFill>
                <a:cs typeface="Arial" pitchFamily="34" charset="0"/>
              </a:rPr>
              <a:t>Zagrebu i Primorju </a:t>
            </a:r>
            <a:r>
              <a:rPr lang="hr-HR" sz="2400" dirty="0" smtClean="0">
                <a:cs typeface="Arial" pitchFamily="34" charset="0"/>
              </a:rPr>
              <a:t> </a:t>
            </a:r>
          </a:p>
        </p:txBody>
      </p:sp>
      <p:sp>
        <p:nvSpPr>
          <p:cNvPr id="32" name="Flowchart: Process 31"/>
          <p:cNvSpPr/>
          <p:nvPr/>
        </p:nvSpPr>
        <p:spPr>
          <a:xfrm>
            <a:off x="6718754" y="3535877"/>
            <a:ext cx="1611992" cy="451068"/>
          </a:xfrm>
          <a:prstGeom prst="flowChartProces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Prosjek </a:t>
            </a:r>
            <a:r>
              <a:rPr lang="hr-BA" sz="20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RH</a:t>
            </a:r>
            <a:endParaRPr lang="en-US" sz="16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 bwMode="gray">
          <a:xfrm>
            <a:off x="6856021" y="2510470"/>
            <a:ext cx="1270800" cy="9531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2000" b="1" dirty="0" smtClean="0">
                <a:solidFill>
                  <a:schemeClr val="bg1"/>
                </a:solidFill>
                <a:cs typeface="Arial" pitchFamily="34" charset="0"/>
              </a:rPr>
              <a:t>56%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2018.; N = 1.000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svi ispitanici (reprezentativno: dob, spol, regija, veličina naselja) 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dana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Down Arrow 32"/>
          <p:cNvSpPr/>
          <p:nvPr/>
        </p:nvSpPr>
        <p:spPr bwMode="gray">
          <a:xfrm rot="10800000">
            <a:off x="2737979" y="915432"/>
            <a:ext cx="322781" cy="3083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gray">
          <a:xfrm>
            <a:off x="2877619" y="2202102"/>
            <a:ext cx="322781" cy="30836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 bwMode="gray">
          <a:xfrm>
            <a:off x="4756354" y="1477157"/>
            <a:ext cx="826291" cy="594701"/>
          </a:xfrm>
          <a:prstGeom prst="ellipse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defRPr/>
            </a:pPr>
            <a:r>
              <a:rPr lang="hr-HR" sz="1500" b="1" dirty="0" smtClean="0">
                <a:solidFill>
                  <a:schemeClr val="bg1"/>
                </a:solidFill>
                <a:cs typeface="Arial" pitchFamily="34" charset="0"/>
              </a:rPr>
              <a:t>49%</a:t>
            </a:r>
            <a:endParaRPr lang="en-GB" sz="15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gray">
          <a:xfrm>
            <a:off x="3830926" y="824973"/>
            <a:ext cx="322781" cy="30836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gray">
          <a:xfrm>
            <a:off x="5421254" y="1634929"/>
            <a:ext cx="322781" cy="30836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  <p:sp>
        <p:nvSpPr>
          <p:cNvPr id="58" name="Down Arrow 57"/>
          <p:cNvSpPr/>
          <p:nvPr/>
        </p:nvSpPr>
        <p:spPr bwMode="gray">
          <a:xfrm rot="10800000">
            <a:off x="1043134" y="1477181"/>
            <a:ext cx="322781" cy="3083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rgbClr val="5246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831" y="192881"/>
            <a:ext cx="7975159" cy="4153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300"/>
              </a:spcBef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Tko još čita knjige više od prosjeka? </a:t>
            </a:r>
            <a:r>
              <a:rPr lang="hr-HR" sz="16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(Prosjek 56%)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831" y="1578284"/>
            <a:ext cx="7781925" cy="1531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Visokoobrazovane osobe (77%)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Osobe koje žive u većim gradovima (74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Mlađi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– osobe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u dobi do 24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godine </a:t>
            </a: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(66%)</a:t>
            </a:r>
          </a:p>
          <a:p>
            <a:pPr marL="342900" indent="-342900">
              <a:spcBef>
                <a:spcPts val="300"/>
              </a:spcBef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Žene (64%)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815" y="3174242"/>
            <a:ext cx="3565935" cy="1713107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57797" y="4907942"/>
            <a:ext cx="8609549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2018.; N = 1.000 </a:t>
            </a:r>
            <a:r>
              <a:rPr lang="hr-BA" sz="800" i="1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svi ispitanici (reprezentativno: dob, spol, regija, veličina naselja)  </a:t>
            </a:r>
            <a:endParaRPr lang="en-US" sz="800" i="1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57797" y="4840002"/>
            <a:ext cx="4049546" cy="270030"/>
          </a:xfrm>
          <a:prstGeom prst="flowChartProcess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1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IZVOR: GfK Hrvatska: Istraživanje tržišta knjiga; 2011; N=563 koji su pročitali kjnigu u zadnjih godinu dana </a:t>
            </a:r>
            <a:endParaRPr lang="en-US" sz="1000" i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7556" y="0"/>
            <a:ext cx="4156444" cy="5147158"/>
          </a:xfrm>
          <a:prstGeom prst="rect">
            <a:avLst/>
          </a:prstGeom>
          <a:solidFill>
            <a:schemeClr val="bg2">
              <a:lumMod val="75000"/>
              <a:alpha val="63000"/>
            </a:scheme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</a:pPr>
            <a:endParaRPr lang="hr-HR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Pročitane </a:t>
            </a:r>
            <a:r>
              <a:rPr lang="hr-H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knjige </a:t>
            </a:r>
            <a:r>
              <a:rPr lang="hr-H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 najčešće </a:t>
            </a:r>
            <a:r>
              <a:rPr lang="hr-H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posuđene</a:t>
            </a:r>
            <a:endParaRPr lang="hr-HR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87556" cy="51471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194499" y="124752"/>
            <a:ext cx="7982514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chemeClr val="bg2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Knjige koje čitamo najčešće posuđujemo</a:t>
            </a:r>
            <a:endParaRPr lang="en-US" sz="2400" dirty="0">
              <a:solidFill>
                <a:schemeClr val="bg2">
                  <a:lumMod val="5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57796" y="4907942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2018.; N = 557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koji su pročitali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knjigu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369" y="174668"/>
            <a:ext cx="2171392" cy="1628544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46804"/>
              </p:ext>
            </p:extLst>
          </p:nvPr>
        </p:nvGraphicFramePr>
        <p:xfrm>
          <a:off x="34388" y="1443571"/>
          <a:ext cx="6116123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088767" y="1933603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POSUDBA – u knjižnici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88767" y="2844480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POSUDBA –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od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prijatelja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6000" y="2359891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KUPOVINA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– u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knjižari/kiosku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8767" y="3346350"/>
            <a:ext cx="2999746" cy="260162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Dobio/la na poklon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8767" y="3844462"/>
            <a:ext cx="2999746" cy="260162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KUPOVINA – na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internetu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5179252" y="1489593"/>
            <a:ext cx="830016" cy="350410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hr-H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6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books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3031"/>
            <a:ext cx="9144000" cy="65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110899" y="197203"/>
            <a:ext cx="7992888" cy="5155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24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I </a:t>
            </a:r>
            <a:r>
              <a:rPr lang="hr-BA" sz="24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dalje </a:t>
            </a:r>
            <a:r>
              <a:rPr lang="hr-BA" sz="2400" dirty="0" smtClean="0">
                <a:solidFill>
                  <a:srgbClr val="524634"/>
                </a:solidFill>
                <a:ea typeface="Tahoma" pitchFamily="34" charset="0"/>
                <a:cs typeface="Tahoma" pitchFamily="34" charset="0"/>
              </a:rPr>
              <a:t>najviše volimo čitati beletristiku/ prozu</a:t>
            </a:r>
            <a:endParaRPr lang="en-US" sz="2400" dirty="0">
              <a:solidFill>
                <a:srgbClr val="524634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Oval 41"/>
          <p:cNvSpPr/>
          <p:nvPr/>
        </p:nvSpPr>
        <p:spPr bwMode="gray">
          <a:xfrm>
            <a:off x="125664" y="704364"/>
            <a:ext cx="2088000" cy="2088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60%</a:t>
            </a:r>
          </a:p>
          <a:p>
            <a:pPr marL="0" indent="0" algn="ctr"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Beletristika (PROZA) </a:t>
            </a:r>
          </a:p>
        </p:txBody>
      </p:sp>
      <p:sp>
        <p:nvSpPr>
          <p:cNvPr id="43" name="Oval 42"/>
          <p:cNvSpPr/>
          <p:nvPr/>
        </p:nvSpPr>
        <p:spPr bwMode="gray">
          <a:xfrm>
            <a:off x="3467347" y="1293375"/>
            <a:ext cx="994190" cy="94819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  <p:sp>
        <p:nvSpPr>
          <p:cNvPr id="44" name="Oval 43"/>
          <p:cNvSpPr/>
          <p:nvPr/>
        </p:nvSpPr>
        <p:spPr bwMode="gray">
          <a:xfrm>
            <a:off x="2217479" y="1166152"/>
            <a:ext cx="1241417" cy="119828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45" name="Oval 44"/>
          <p:cNvSpPr/>
          <p:nvPr/>
        </p:nvSpPr>
        <p:spPr bwMode="gray">
          <a:xfrm>
            <a:off x="3458896" y="3015774"/>
            <a:ext cx="468000" cy="468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gray">
          <a:xfrm>
            <a:off x="2279870" y="4199306"/>
            <a:ext cx="330313" cy="306946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 bwMode="gray">
          <a:xfrm>
            <a:off x="4963151" y="4250183"/>
            <a:ext cx="169265" cy="15578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Line Callout 1 48"/>
          <p:cNvSpPr/>
          <p:nvPr/>
        </p:nvSpPr>
        <p:spPr bwMode="gray">
          <a:xfrm>
            <a:off x="2097391" y="771327"/>
            <a:ext cx="1416865" cy="411481"/>
          </a:xfrm>
          <a:prstGeom prst="borderCallout1">
            <a:avLst>
              <a:gd name="adj1" fmla="val 25996"/>
              <a:gd name="adj2" fmla="val 155"/>
              <a:gd name="adj3" fmla="val 106703"/>
              <a:gd name="adj4" fmla="val 34735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4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5732" y="4502109"/>
            <a:ext cx="168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Beletristika (POEZIJA) </a:t>
            </a:r>
            <a:r>
              <a:rPr lang="hr-HR" sz="14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6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3850" y="4481840"/>
            <a:ext cx="1526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Beletristika (DRAMA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) 7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180685" y="4542953"/>
            <a:ext cx="1686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Strip 3%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461138" y="2382493"/>
            <a:ext cx="112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Publicistika 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27104" y="2323469"/>
            <a:ext cx="1123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Stručna literatura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39313" y="3532714"/>
            <a:ext cx="164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Dječje 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knjige/ </a:t>
            </a: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slikovnice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61537" y="2374096"/>
            <a:ext cx="1123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Priručnici</a:t>
            </a:r>
            <a:endParaRPr lang="hr-HR" sz="11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87612" y="3536889"/>
            <a:ext cx="1731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Enciklopedije/ Atlasi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599213" y="4492540"/>
            <a:ext cx="180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</a:pPr>
            <a:r>
              <a:rPr lang="hr-HR" sz="1400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Knjige o umjetnosti, filmu, glazbi 7%</a:t>
            </a:r>
            <a:endParaRPr lang="hr-HR" sz="14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07401" y="3088191"/>
            <a:ext cx="570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5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  <a:endParaRPr lang="hr-HR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 bwMode="gray">
          <a:xfrm>
            <a:off x="3738278" y="4175436"/>
            <a:ext cx="284505" cy="27373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 bwMode="gray">
          <a:xfrm>
            <a:off x="4693151" y="2943774"/>
            <a:ext cx="540000" cy="540000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93151" y="3048685"/>
            <a:ext cx="5709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500" dirty="0" smtClean="0">
                <a:solidFill>
                  <a:schemeClr val="bg1"/>
                </a:solidFill>
                <a:cs typeface="Arial" pitchFamily="34" charset="0"/>
              </a:rPr>
              <a:t>12%</a:t>
            </a:r>
            <a:endParaRPr lang="hr-HR" sz="15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Oval 73"/>
          <p:cNvSpPr/>
          <p:nvPr/>
        </p:nvSpPr>
        <p:spPr bwMode="gray">
          <a:xfrm>
            <a:off x="839351" y="4189927"/>
            <a:ext cx="330313" cy="306946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hr-HR" sz="1600" dirty="0" err="1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 bwMode="gray">
          <a:xfrm>
            <a:off x="4489324" y="1274859"/>
            <a:ext cx="994190" cy="948197"/>
          </a:xfrm>
          <a:prstGeom prst="ellipse">
            <a:avLst/>
          </a:prstGeom>
          <a:solidFill>
            <a:schemeClr val="tx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r>
              <a:rPr lang="hr-HR" sz="1600" dirty="0" smtClean="0">
                <a:solidFill>
                  <a:schemeClr val="bg1"/>
                </a:solidFill>
                <a:cs typeface="Arial" pitchFamily="34" charset="0"/>
              </a:rPr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13706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93" y="2902256"/>
            <a:ext cx="2957623" cy="2215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3675" y="245825"/>
            <a:ext cx="794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bg2">
                    <a:lumMod val="50000"/>
                  </a:schemeClr>
                </a:solidFill>
              </a:rPr>
              <a:t>Sve se više čitaju prijevodi stranih autora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7796" y="4915264"/>
            <a:ext cx="7009463" cy="202090"/>
          </a:xfrm>
          <a:prstGeom prst="flowChartProcess">
            <a:avLst/>
          </a:prstGeom>
          <a:noFill/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IZVOR: GfK Hrvatska: Istraživanje tržišta knjiga;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2018.; N = 557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koji su pročitali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knjigu </a:t>
            </a:r>
            <a:r>
              <a:rPr lang="hr-BA" sz="800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u zadnjih godinu </a:t>
            </a:r>
            <a:r>
              <a:rPr lang="hr-BA" sz="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err="1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dana</a:t>
            </a:r>
            <a:r>
              <a:rPr lang="hr-BA" sz="800" i="1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sz="800" i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352694"/>
              </p:ext>
            </p:extLst>
          </p:nvPr>
        </p:nvGraphicFramePr>
        <p:xfrm>
          <a:off x="193675" y="776965"/>
          <a:ext cx="5175847" cy="349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260651" y="1511488"/>
            <a:ext cx="2999746" cy="26016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Prijevodi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stranih autora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67884" y="2564213"/>
            <a:ext cx="2999746" cy="26016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Podjednako</a:t>
            </a:r>
            <a:endParaRPr lang="hr-HR" sz="16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7884" y="2289489"/>
            <a:ext cx="2992513" cy="26016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 Domaći </a:t>
            </a:r>
            <a:r>
              <a:rPr lang="hr-HR" sz="1600" b="1" dirty="0" smtClean="0">
                <a:solidFill>
                  <a:schemeClr val="bg1"/>
                </a:solidFill>
                <a:cs typeface="Arial" pitchFamily="34" charset="0"/>
              </a:rPr>
              <a:t>autori </a:t>
            </a:r>
          </a:p>
        </p:txBody>
      </p:sp>
    </p:spTree>
    <p:extLst>
      <p:ext uri="{BB962C8B-B14F-4D97-AF65-F5344CB8AC3E}">
        <p14:creationId xmlns:p14="http://schemas.microsoft.com/office/powerpoint/2010/main" val="1217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25;14.09646;28.34646;28.26968;42.51968;28.26968;42.51968;28.26968;42.51968;28.26968;42.51968;28.26968;42.51968;"/>
  <p:tag name="VCT-BULLETVISIBILITY" val="G  ***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7.12.2011 15:26:33"/>
  <p:tag name="VCT-TEMPLATE" val="GfK Template for Office  2007-2010 16-9.potx"/>
  <p:tag name="VCTMASTER" val="GfK Template PPT 2007-2010 16-9"/>
  <p:tag name="VCTORDER" val="1"/>
</p:tagLst>
</file>

<file path=ppt/theme/theme1.xml><?xml version="1.0" encoding="utf-8"?>
<a:theme xmlns:a="http://schemas.openxmlformats.org/drawingml/2006/main" name="GfK Template PPT 2007-2010 16-9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E95E0F"/>
      </a:hlink>
      <a:folHlink>
        <a:srgbClr val="0041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15480a47-f0f1-4795-a643-bf3b2e95805c</TermId>
        </TermInfo>
      </Terms>
    </p986eefbff5f4b2788134fa6982c2730>
    <TaxCatchAll xmlns="eaa6d935-851e-4683-8fb3-4830ef9470e6">
      <Value>251</Value>
      <Value>64</Value>
      <Value>57</Value>
      <Value>1691</Value>
      <Value>1690</Value>
      <Value>1689</Value>
      <Value>262</Value>
      <Value>1615</Value>
      <Value>69</Value>
    </TaxCatchAll>
    <m0c14ac2d9c042e3be8883c9fd5ef198 xmlns="fdaf2857-34a0-4271-9efd-53feeda81814">
      <Terms xmlns="http://schemas.microsoft.com/office/infopath/2007/PartnerControls"/>
    </m0c14ac2d9c042e3be8883c9fd5ef198>
    <a9556e1ac9ee423090b285ae20260b00 xmlns="fdaf2857-34a0-4271-9efd-53feeda81814">
      <Terms xmlns="http://schemas.microsoft.com/office/infopath/2007/PartnerControls"/>
    </a9556e1ac9ee423090b285ae20260b00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1b0d69d1-6137-41de-9ae5-e5925610d8cb</TermId>
        </TermInfo>
      </Terms>
    </h059eda5e5c344e5901eabd9b8ae1d5d>
    <e999b8edfbce4772b22c3a8c74ff36ce xmlns="fdaf2857-34a0-4271-9efd-53feeda81814">
      <Terms xmlns="http://schemas.microsoft.com/office/infopath/2007/PartnerControls"/>
    </e999b8edfbce4772b22c3a8c74ff36ce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PublishingExpirationDate xmlns="http://schemas.microsoft.com/sharepoint/v3" xsi:nil="true"/>
    <PublishingStartDate xmlns="http://schemas.microsoft.com/sharepoint/v3" xsi:nil="true"/>
    <jf0640f97dcd40049d3fc8c3d10ff855 xmlns="fdaf2857-34a0-4271-9efd-53feeda81814">
      <Terms xmlns="http://schemas.microsoft.com/office/infopath/2007/PartnerControls"/>
    </jf0640f97dcd40049d3fc8c3d10ff855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Capabilities Deck</TermName>
          <TermId xmlns="http://schemas.microsoft.com/office/infopath/2007/PartnerControls">b5514224-441c-4e0c-8dc0-ec2a44312f35</TermId>
        </TermInfo>
        <TermInfo xmlns="http://schemas.microsoft.com/office/infopath/2007/PartnerControls">
          <TermName xmlns="http://schemas.microsoft.com/office/infopath/2007/PartnerControls">capability</TermName>
          <TermId xmlns="http://schemas.microsoft.com/office/infopath/2007/PartnerControls">86692124-01ab-498c-a878-5ab19f495ebe</TermId>
        </TermInfo>
        <TermInfo xmlns="http://schemas.microsoft.com/office/infopath/2007/PartnerControls">
          <TermName xmlns="http://schemas.microsoft.com/office/infopath/2007/PartnerControls">corporate</TermName>
          <TermId xmlns="http://schemas.microsoft.com/office/infopath/2007/PartnerControls">ffe8d26a-8b2a-46fe-8f03-b06a426d1f9e</TermId>
        </TermInfo>
        <TermInfo xmlns="http://schemas.microsoft.com/office/infopath/2007/PartnerControls">
          <TermName xmlns="http://schemas.microsoft.com/office/infopath/2007/PartnerControls">capabilities presentation</TermName>
          <TermId xmlns="http://schemas.microsoft.com/office/infopath/2007/PartnerControls">72091f42-07d5-47f5-a2ee-54a225100002</TermId>
        </TermInfo>
        <TermInfo xmlns="http://schemas.microsoft.com/office/infopath/2007/PartnerControls">
          <TermName xmlns="http://schemas.microsoft.com/office/infopath/2007/PartnerControls">Capability presentation</TermName>
          <TermId xmlns="http://schemas.microsoft.com/office/infopath/2007/PartnerControls">7ef26a3b-9089-4584-9a99-2b1462d038e1</TermId>
        </TermInfo>
        <TermInfo xmlns="http://schemas.microsoft.com/office/infopath/2007/PartnerControls">
          <TermName xmlns="http://schemas.microsoft.com/office/infopath/2007/PartnerControls">Unternehmenspräsentation</TermName>
          <TermId xmlns="http://schemas.microsoft.com/office/infopath/2007/PartnerControls">394ba8e7-72d1-4aa6-9d21-0ff19e096691</TermId>
        </TermInfo>
      </Terms>
    </TaxKeywordTaxHTField>
    <AverageRating xmlns="http://schemas.microsoft.com/sharepoint/v3">5</AverageRating>
    <RatingCount xmlns="http://schemas.microsoft.com/sharepoint/v3">1</RatingCou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D3047-8163-43F4-B6F9-CBAA622A7C31}">
  <ds:schemaRefs>
    <ds:schemaRef ds:uri="http://schemas.microsoft.com/office/2006/documentManagement/types"/>
    <ds:schemaRef ds:uri="fdaf2857-34a0-4271-9efd-53feeda81814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aa6d935-851e-4683-8fb3-4830ef9470e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291989-B295-4447-8B30-11AB1833F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14B40-3415-45CE-8F23-E46A25E000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GfK Template PPT 2007-2010 16-9</Template>
  <TotalTime>28723</TotalTime>
  <Words>1918</Words>
  <Application>Microsoft Office PowerPoint</Application>
  <PresentationFormat>Prikaz na zaslonu (16:9)</PresentationFormat>
  <Paragraphs>444</Paragraphs>
  <Slides>25</Slides>
  <Notes>25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Courier New</vt:lpstr>
      <vt:lpstr>Tahoma</vt:lpstr>
      <vt:lpstr>GfK Template PPT 2007-2010 16-9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GfK 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[Subtitle of presentation]</dc:subject>
  <dc:creator>Schwegler, Karin (GfK)</dc:creator>
  <cp:keywords>capabilities presentation; Capabilities Deck; capability; Unternehmenspräsentation; corporate; Capability presentation</cp:keywords>
  <dc:description>Optimized for MS PowerPoint 2010 (optionally can be used under MS PowerPoint 2007).</dc:description>
  <cp:lastModifiedBy>Dobrila Zvonarek</cp:lastModifiedBy>
  <cp:revision>883</cp:revision>
  <cp:lastPrinted>2016-04-21T10:11:56Z</cp:lastPrinted>
  <dcterms:created xsi:type="dcterms:W3CDTF">2014-08-19T15:34:17Z</dcterms:created>
  <dcterms:modified xsi:type="dcterms:W3CDTF">2018-04-20T15:41:28Z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0x010100D9151DFF91B0A44197B29C020F8C642F</vt:lpwstr>
  </property>
  <property fmtid="{D5CDD505-2E9C-101B-9397-08002B2CF9AE}" pid="3" name="TaxKeyword">
    <vt:lpwstr>251;#Capabilities Deck|b5514224-441c-4e0c-8dc0-ec2a44312f35;#1691;#capability|86692124-01ab-498c-a878-5ab19f495ebe;#1690;#corporate|ffe8d26a-8b2a-46fe-8f03-b06a426d1f9e;#1689;#capabilities presentation|72091f42-07d5-47f5-a2ee-54a225100002;#262;#Capability</vt:lpwstr>
  </property>
  <property fmtid="{D5CDD505-2E9C-101B-9397-08002B2CF9AE}" pid="4" name="Clients">
    <vt:lpwstr/>
  </property>
  <property fmtid="{D5CDD505-2E9C-101B-9397-08002B2CF9AE}" pid="5" name="Countries">
    <vt:lpwstr>69;#Global|3eaca359-c4b3-4b51-a927-e9852da92384</vt:lpwstr>
  </property>
  <property fmtid="{D5CDD505-2E9C-101B-9397-08002B2CF9AE}" pid="6" name="Solutions">
    <vt:lpwstr>64;#Not applicable|15480a47-f0f1-4795-a643-bf3b2e95805c</vt:lpwstr>
  </property>
  <property fmtid="{D5CDD505-2E9C-101B-9397-08002B2CF9AE}" pid="7" name="GfK sector">
    <vt:lpwstr/>
  </property>
  <property fmtid="{D5CDD505-2E9C-101B-9397-08002B2CF9AE}" pid="8" name="Languages">
    <vt:lpwstr/>
  </property>
  <property fmtid="{D5CDD505-2E9C-101B-9397-08002B2CF9AE}" pid="9" name="Industries">
    <vt:lpwstr>57;#Not applicable|1b0d69d1-6137-41de-9ae5-e5925610d8cb</vt:lpwstr>
  </property>
  <property fmtid="{D5CDD505-2E9C-101B-9397-08002B2CF9AE}" pid="10" name="Methodology">
    <vt:lpwstr/>
  </property>
</Properties>
</file>