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8.xml" ContentType="application/vnd.openxmlformats-officedocument.drawingml.chart+xml"/>
  <Override PartName="/ppt/notesSlides/notesSlide30.xml" ContentType="application/vnd.openxmlformats-officedocument.presentationml.notesSlide+xml"/>
  <Override PartName="/ppt/charts/chart9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45" r:id="rId5"/>
    <p:sldId id="377" r:id="rId6"/>
    <p:sldId id="378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2" r:id="rId23"/>
    <p:sldId id="363" r:id="rId24"/>
    <p:sldId id="364" r:id="rId25"/>
    <p:sldId id="365" r:id="rId26"/>
    <p:sldId id="366" r:id="rId27"/>
    <p:sldId id="367" r:id="rId28"/>
    <p:sldId id="379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b, Claudia (GfK)" initials="EC" lastIdx="2" clrIdx="0"/>
  <p:cmAuthor id="1" name="Anke Beulk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D3C"/>
    <a:srgbClr val="F9B200"/>
    <a:srgbClr val="FFD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9" autoAdjust="0"/>
    <p:restoredTop sz="85600" autoAdjust="0"/>
  </p:normalViewPr>
  <p:slideViewPr>
    <p:cSldViewPr snapToGrid="0" showGuides="1">
      <p:cViewPr>
        <p:scale>
          <a:sx n="100" d="100"/>
          <a:sy n="100" d="100"/>
        </p:scale>
        <p:origin x="-1944" y="-936"/>
      </p:cViewPr>
      <p:guideLst>
        <p:guide orient="horz" pos="2978"/>
        <p:guide orient="horz" pos="3117"/>
        <p:guide orient="horz" pos="622"/>
        <p:guide orient="horz" pos="2625"/>
        <p:guide orient="horz" pos="2527"/>
        <p:guide orient="horz" pos="2119"/>
        <p:guide orient="horz" pos="2028"/>
        <p:guide orient="horz" pos="1629"/>
        <p:guide orient="horz" pos="1562"/>
        <p:guide orient="horz" pos="1121"/>
        <p:guide orient="horz" pos="1030"/>
        <p:guide orient="horz" pos="486"/>
        <p:guide orient="horz" pos="1127"/>
        <p:guide orient="horz" pos="3026"/>
        <p:guide pos="2835"/>
        <p:guide pos="2925"/>
        <p:guide pos="3742"/>
        <p:guide pos="4649"/>
        <p:guide pos="4740"/>
        <p:guide pos="2018"/>
        <p:guide pos="1948"/>
        <p:guide pos="1111"/>
        <p:guide pos="1020"/>
        <p:guide pos="204"/>
        <p:guide pos="5563"/>
        <p:guide pos="3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-4224" y="-864"/>
      </p:cViewPr>
      <p:guideLst>
        <p:guide orient="horz" pos="5940"/>
        <p:guide orient="horz" pos="493"/>
        <p:guide pos="280"/>
        <p:guide pos="400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004472302804262"/>
          <c:y val="0.13096656459577774"/>
          <c:w val="0.45635792236496764"/>
          <c:h val="0.712391909085027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rgbClr val="524634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0.15635187871252926"/>
                  <c:y val="-3.2070908491016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kupuju knjige</c:v>
                </c:pt>
                <c:pt idx="1">
                  <c:v>ne kupuju knjige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551189736151409"/>
          <c:y val="0.15200030751785049"/>
          <c:w val="0.40318716328222143"/>
          <c:h val="0.598362467446352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5"/>
          <c:dPt>
            <c:idx val="0"/>
            <c:bubble3D val="0"/>
            <c:explosion val="0"/>
            <c:spPr>
              <a:solidFill>
                <a:srgbClr val="524634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-0.15697428020475843"/>
                  <c:y val="-1.5798223284326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kupuju knjige</c:v>
                </c:pt>
                <c:pt idx="1">
                  <c:v>ne kupuju knjige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2229935073906"/>
          <c:y val="0.14645537627691985"/>
          <c:w val="0.49837900607818758"/>
          <c:h val="0.7396348866188095"/>
        </c:manualLayout>
      </c:layout>
      <c:pie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</c:spPr>
          <c:explosion val="25"/>
          <c:dPt>
            <c:idx val="0"/>
            <c:bubble3D val="0"/>
            <c:explosion val="0"/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val>
            <c:numRef>
              <c:f>Sheet1!$H$57:$I$57</c:f>
              <c:numCache>
                <c:formatCode>General</c:formatCode>
                <c:ptCount val="2"/>
                <c:pt idx="0">
                  <c:v>76.929713075699169</c:v>
                </c:pt>
                <c:pt idx="1">
                  <c:v>23.070286924300831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2229935073906"/>
          <c:y val="0.14645537627691985"/>
          <c:w val="0.49837900607818758"/>
          <c:h val="0.7396348866188095"/>
        </c:manualLayout>
      </c:layout>
      <c:pie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</c:spPr>
          <c:explosion val="25"/>
          <c:dPt>
            <c:idx val="0"/>
            <c:bubble3D val="0"/>
            <c:explosion val="0"/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val>
            <c:numRef>
              <c:f>Sheet1!$H$57:$I$57</c:f>
              <c:numCache>
                <c:formatCode>General</c:formatCode>
                <c:ptCount val="2"/>
                <c:pt idx="0">
                  <c:v>76.929713075699169</c:v>
                </c:pt>
                <c:pt idx="1">
                  <c:v>23.070286924300831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2229935073906"/>
          <c:y val="0.14645537627691985"/>
          <c:w val="0.49837900607818758"/>
          <c:h val="0.7396348866188095"/>
        </c:manualLayout>
      </c:layout>
      <c:pie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</c:spPr>
          <c:explosion val="25"/>
          <c:dPt>
            <c:idx val="0"/>
            <c:bubble3D val="0"/>
            <c:explosion val="0"/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val>
            <c:numRef>
              <c:f>Sheet1!$H$57:$I$57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587730272033766E-2"/>
          <c:y val="3.0118734484265643E-2"/>
          <c:w val="0.86896833222949954"/>
          <c:h val="0.9019215480040961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Sheet1!$S$215</c:f>
              <c:strCache>
                <c:ptCount val="1"/>
                <c:pt idx="0">
                  <c:v>21% i više</c:v>
                </c:pt>
              </c:strCache>
            </c:strRef>
          </c:tx>
          <c:spPr>
            <a:solidFill>
              <a:srgbClr val="524634"/>
            </a:solidFill>
            <a:ln>
              <a:solidFill>
                <a:srgbClr val="524634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Sheet1!$Q$216:$Q$221</c:f>
              <c:numCache>
                <c:formatCode>General</c:formatCode>
                <c:ptCount val="6"/>
                <c:pt idx="0" formatCode="@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Sheet1!$S$216:$S$221</c:f>
              <c:numCache>
                <c:formatCode>0</c:formatCode>
                <c:ptCount val="6"/>
                <c:pt idx="0" formatCode="#,##0">
                  <c:v>13</c:v>
                </c:pt>
                <c:pt idx="1">
                  <c:v>13.995354851170507</c:v>
                </c:pt>
                <c:pt idx="2">
                  <c:v>17.558089241927245</c:v>
                </c:pt>
                <c:pt idx="3" formatCode="General">
                  <c:v>22</c:v>
                </c:pt>
                <c:pt idx="4" formatCode="General">
                  <c:v>21</c:v>
                </c:pt>
                <c:pt idx="5" formatCode="#,##0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Sheet1!$T$215</c:f>
              <c:strCache>
                <c:ptCount val="1"/>
                <c:pt idx="0">
                  <c:v>do 20%</c:v>
                </c:pt>
              </c:strCache>
            </c:strRef>
          </c:tx>
          <c:spPr>
            <a:solidFill>
              <a:srgbClr val="928580">
                <a:lumMod val="75000"/>
              </a:srgbClr>
            </a:solidFill>
            <a:ln>
              <a:solidFill>
                <a:srgbClr val="928580">
                  <a:lumMod val="75000"/>
                </a:srgb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Sheet1!$Q$216:$Q$221</c:f>
              <c:numCache>
                <c:formatCode>General</c:formatCode>
                <c:ptCount val="6"/>
                <c:pt idx="0" formatCode="@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Sheet1!$T$216:$T$221</c:f>
              <c:numCache>
                <c:formatCode>0</c:formatCode>
                <c:ptCount val="6"/>
                <c:pt idx="0" formatCode="#,##0">
                  <c:v>5</c:v>
                </c:pt>
                <c:pt idx="1">
                  <c:v>16</c:v>
                </c:pt>
                <c:pt idx="2">
                  <c:v>21.417510954824863</c:v>
                </c:pt>
                <c:pt idx="3" formatCode="General">
                  <c:v>16</c:v>
                </c:pt>
                <c:pt idx="4" formatCode="General">
                  <c:v>11</c:v>
                </c:pt>
                <c:pt idx="5" formatCode="#,##0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Sheet1!$U$215</c:f>
              <c:strCache>
                <c:ptCount val="1"/>
                <c:pt idx="0">
                  <c:v>popust, ali ne znam koliko</c:v>
                </c:pt>
              </c:strCache>
            </c:strRef>
          </c:tx>
          <c:spPr>
            <a:solidFill>
              <a:srgbClr val="928580">
                <a:lumMod val="60000"/>
                <a:lumOff val="40000"/>
              </a:srgb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Sheet1!$Q$216:$Q$221</c:f>
              <c:numCache>
                <c:formatCode>General</c:formatCode>
                <c:ptCount val="6"/>
                <c:pt idx="0" formatCode="@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Sheet1!$U$216:$U$221</c:f>
              <c:numCache>
                <c:formatCode>0</c:formatCode>
                <c:ptCount val="6"/>
                <c:pt idx="0" formatCode="#,##0">
                  <c:v>6</c:v>
                </c:pt>
                <c:pt idx="1">
                  <c:v>14.497124990931585</c:v>
                </c:pt>
                <c:pt idx="2">
                  <c:v>13.693551069737699</c:v>
                </c:pt>
                <c:pt idx="3" formatCode="General">
                  <c:v>18</c:v>
                </c:pt>
                <c:pt idx="4" formatCode="General">
                  <c:v>12</c:v>
                </c:pt>
                <c:pt idx="5" formatCode="#,##0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147776"/>
        <c:axId val="57149312"/>
      </c:barChart>
      <c:lineChart>
        <c:grouping val="standard"/>
        <c:varyColors val="0"/>
        <c:ser>
          <c:idx val="0"/>
          <c:order val="0"/>
          <c:tx>
            <c:strRef>
              <c:f>Sheet1!$R$215</c:f>
              <c:strCache>
                <c:ptCount val="1"/>
                <c:pt idx="0">
                  <c:v>puna cijena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7788456349498389E-2"/>
                  <c:y val="-2.6863519233984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Sheet1!$Q$216:$Q$221</c:f>
              <c:numCache>
                <c:formatCode>General</c:formatCode>
                <c:ptCount val="6"/>
                <c:pt idx="0" formatCode="@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Sheet1!$R$216:$R$221</c:f>
              <c:numCache>
                <c:formatCode>0</c:formatCode>
                <c:ptCount val="6"/>
                <c:pt idx="0" formatCode="#,##0">
                  <c:v>76</c:v>
                </c:pt>
                <c:pt idx="1">
                  <c:v>55.509717888418471</c:v>
                </c:pt>
                <c:pt idx="2">
                  <c:v>46.8040564403153</c:v>
                </c:pt>
                <c:pt idx="3" formatCode="General">
                  <c:v>44</c:v>
                </c:pt>
                <c:pt idx="4" formatCode="General">
                  <c:v>56</c:v>
                </c:pt>
                <c:pt idx="5" formatCode="#,##0">
                  <c:v>38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Sheet1!$V$215</c:f>
              <c:strCache>
                <c:ptCount val="1"/>
                <c:pt idx="0">
                  <c:v>popust</c:v>
                </c:pt>
              </c:strCache>
            </c:strRef>
          </c:tx>
          <c:spPr>
            <a:ln>
              <a:solidFill>
                <a:srgbClr val="524634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 b="1">
                    <a:solidFill>
                      <a:srgbClr val="524634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Sheet1!$Q$216:$Q$221</c:f>
              <c:numCache>
                <c:formatCode>General</c:formatCode>
                <c:ptCount val="6"/>
                <c:pt idx="0" formatCode="@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Sheet1!$V$216:$V$221</c:f>
              <c:numCache>
                <c:formatCode>#,##0</c:formatCode>
                <c:ptCount val="6"/>
                <c:pt idx="0">
                  <c:v>24</c:v>
                </c:pt>
                <c:pt idx="1">
                  <c:v>44.492479842102092</c:v>
                </c:pt>
                <c:pt idx="2">
                  <c:v>52.669151266489813</c:v>
                </c:pt>
                <c:pt idx="3">
                  <c:v>56</c:v>
                </c:pt>
                <c:pt idx="4" formatCode="General">
                  <c:v>44</c:v>
                </c:pt>
                <c:pt idx="5">
                  <c:v>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47776"/>
        <c:axId val="57149312"/>
      </c:lineChart>
      <c:catAx>
        <c:axId val="5714777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57149312"/>
        <c:crosses val="autoZero"/>
        <c:auto val="1"/>
        <c:lblAlgn val="ctr"/>
        <c:lblOffset val="100"/>
        <c:noMultiLvlLbl val="0"/>
      </c:catAx>
      <c:valAx>
        <c:axId val="5714931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571477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830096293748384"/>
          <c:y val="6.8313729394011867E-3"/>
          <c:w val="0.41420360622519475"/>
          <c:h val="0.967622842903776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Sheet1!$V$273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</c:spPr>
          <c:invertIfNegative val="0"/>
          <c:dLbls>
            <c:dLbl>
              <c:idx val="5"/>
              <c:layout>
                <c:manualLayout>
                  <c:x val="-3.7209596677270926E-3"/>
                  <c:y val="6.9379622349051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solidFill>
                      <a:srgbClr val="524634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Sheet1!$U$274:$U$286</c:f>
              <c:strCache>
                <c:ptCount val="13"/>
                <c:pt idx="0">
                  <c:v>sam sam pronašao knjigu u knjižari</c:v>
                </c:pt>
                <c:pt idx="1">
                  <c:v>preporuka drugih</c:v>
                </c:pt>
                <c:pt idx="2">
                  <c:v>vidio/vidjela sam izloženu knjigu</c:v>
                </c:pt>
                <c:pt idx="3">
                  <c:v>Poznat mi je pisac ili serija</c:v>
                </c:pt>
                <c:pt idx="4">
                  <c:v>reklama</c:v>
                </c:pt>
                <c:pt idx="5">
                  <c:v>bio/la sam privučen/a dobrim popustom</c:v>
                </c:pt>
                <c:pt idx="6">
                  <c:v>ostalo</c:v>
                </c:pt>
                <c:pt idx="7">
                  <c:v>osvrt/prilog na Internetu</c:v>
                </c:pt>
                <c:pt idx="8">
                  <c:v>preporuka knjižara/prodavača knjiga</c:v>
                </c:pt>
                <c:pt idx="9">
                  <c:v>osvrt/prilog u novinama/časopisu</c:v>
                </c:pt>
                <c:pt idx="10">
                  <c:v>osvrt/prilog na televiziji</c:v>
                </c:pt>
                <c:pt idx="11">
                  <c:v>Poznat mi je izdavač ili urednik</c:v>
                </c:pt>
                <c:pt idx="12">
                  <c:v>top-lista</c:v>
                </c:pt>
              </c:strCache>
            </c:strRef>
          </c:cat>
          <c:val>
            <c:numRef>
              <c:f>Sheet1!$V$274:$V$286</c:f>
              <c:numCache>
                <c:formatCode>General</c:formatCode>
                <c:ptCount val="13"/>
                <c:pt idx="0">
                  <c:v>36</c:v>
                </c:pt>
                <c:pt idx="1">
                  <c:v>29</c:v>
                </c:pt>
                <c:pt idx="2">
                  <c:v>18</c:v>
                </c:pt>
                <c:pt idx="3">
                  <c:v>13</c:v>
                </c:pt>
                <c:pt idx="4">
                  <c:v>11</c:v>
                </c:pt>
                <c:pt idx="5">
                  <c:v>10</c:v>
                </c:pt>
                <c:pt idx="6">
                  <c:v>5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Sheet1!$W$273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A79B97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Sheet1!$U$274:$U$286</c:f>
              <c:strCache>
                <c:ptCount val="13"/>
                <c:pt idx="0">
                  <c:v>sam sam pronašao knjigu u knjižari</c:v>
                </c:pt>
                <c:pt idx="1">
                  <c:v>preporuka drugih</c:v>
                </c:pt>
                <c:pt idx="2">
                  <c:v>vidio/vidjela sam izloženu knjigu</c:v>
                </c:pt>
                <c:pt idx="3">
                  <c:v>Poznat mi je pisac ili serija</c:v>
                </c:pt>
                <c:pt idx="4">
                  <c:v>reklama</c:v>
                </c:pt>
                <c:pt idx="5">
                  <c:v>bio/la sam privučen/a dobrim popustom</c:v>
                </c:pt>
                <c:pt idx="6">
                  <c:v>ostalo</c:v>
                </c:pt>
                <c:pt idx="7">
                  <c:v>osvrt/prilog na Internetu</c:v>
                </c:pt>
                <c:pt idx="8">
                  <c:v>preporuka knjižara/prodavača knjiga</c:v>
                </c:pt>
                <c:pt idx="9">
                  <c:v>osvrt/prilog u novinama/časopisu</c:v>
                </c:pt>
                <c:pt idx="10">
                  <c:v>osvrt/prilog na televiziji</c:v>
                </c:pt>
                <c:pt idx="11">
                  <c:v>Poznat mi je izdavač ili urednik</c:v>
                </c:pt>
                <c:pt idx="12">
                  <c:v>top-lista</c:v>
                </c:pt>
              </c:strCache>
            </c:strRef>
          </c:cat>
          <c:val>
            <c:numRef>
              <c:f>Sheet1!$W$274:$W$286</c:f>
              <c:numCache>
                <c:formatCode>General</c:formatCode>
                <c:ptCount val="13"/>
                <c:pt idx="0" formatCode="#,##0">
                  <c:v>40</c:v>
                </c:pt>
                <c:pt idx="1">
                  <c:v>23</c:v>
                </c:pt>
                <c:pt idx="2" formatCode="#,##0">
                  <c:v>14</c:v>
                </c:pt>
                <c:pt idx="3" formatCode="#,##0">
                  <c:v>12</c:v>
                </c:pt>
                <c:pt idx="4">
                  <c:v>13</c:v>
                </c:pt>
                <c:pt idx="5" formatCode="#,##0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3</c:v>
                </c:pt>
                <c:pt idx="9">
                  <c:v>4</c:v>
                </c:pt>
                <c:pt idx="10">
                  <c:v>2</c:v>
                </c:pt>
                <c:pt idx="11">
                  <c:v>4</c:v>
                </c:pt>
                <c:pt idx="1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Sheet1!$X$273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sr-Latn-R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Sheet1!$U$274:$U$286</c:f>
              <c:strCache>
                <c:ptCount val="13"/>
                <c:pt idx="0">
                  <c:v>sam sam pronašao knjigu u knjižari</c:v>
                </c:pt>
                <c:pt idx="1">
                  <c:v>preporuka drugih</c:v>
                </c:pt>
                <c:pt idx="2">
                  <c:v>vidio/vidjela sam izloženu knjigu</c:v>
                </c:pt>
                <c:pt idx="3">
                  <c:v>Poznat mi je pisac ili serija</c:v>
                </c:pt>
                <c:pt idx="4">
                  <c:v>reklama</c:v>
                </c:pt>
                <c:pt idx="5">
                  <c:v>bio/la sam privučen/a dobrim popustom</c:v>
                </c:pt>
                <c:pt idx="6">
                  <c:v>ostalo</c:v>
                </c:pt>
                <c:pt idx="7">
                  <c:v>osvrt/prilog na Internetu</c:v>
                </c:pt>
                <c:pt idx="8">
                  <c:v>preporuka knjižara/prodavača knjiga</c:v>
                </c:pt>
                <c:pt idx="9">
                  <c:v>osvrt/prilog u novinama/časopisu</c:v>
                </c:pt>
                <c:pt idx="10">
                  <c:v>osvrt/prilog na televiziji</c:v>
                </c:pt>
                <c:pt idx="11">
                  <c:v>Poznat mi je izdavač ili urednik</c:v>
                </c:pt>
                <c:pt idx="12">
                  <c:v>top-lista</c:v>
                </c:pt>
              </c:strCache>
            </c:strRef>
          </c:cat>
          <c:val>
            <c:numRef>
              <c:f>Sheet1!$X$274:$X$286</c:f>
              <c:numCache>
                <c:formatCode>#,##0</c:formatCode>
                <c:ptCount val="13"/>
                <c:pt idx="0">
                  <c:v>38.048279791390328</c:v>
                </c:pt>
                <c:pt idx="1">
                  <c:v>22.434173776903965</c:v>
                </c:pt>
                <c:pt idx="2">
                  <c:v>23.474554248429079</c:v>
                </c:pt>
                <c:pt idx="3">
                  <c:v>17.57365491430296</c:v>
                </c:pt>
                <c:pt idx="4">
                  <c:v>9.4252671185987911</c:v>
                </c:pt>
                <c:pt idx="5">
                  <c:v>12.779844807473031</c:v>
                </c:pt>
                <c:pt idx="6">
                  <c:v>5.7471558960431688</c:v>
                </c:pt>
                <c:pt idx="7">
                  <c:v>3.9478352513173234</c:v>
                </c:pt>
                <c:pt idx="8">
                  <c:v>2.1538298780412011</c:v>
                </c:pt>
                <c:pt idx="9">
                  <c:v>7.3554668781919501</c:v>
                </c:pt>
                <c:pt idx="10">
                  <c:v>4.2434169068210075</c:v>
                </c:pt>
                <c:pt idx="11">
                  <c:v>2.1909049500561677</c:v>
                </c:pt>
                <c:pt idx="12">
                  <c:v>4.6811225781845698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91104"/>
        <c:axId val="108196992"/>
      </c:barChart>
      <c:catAx>
        <c:axId val="108191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2">
                    <a:lumMod val="50000"/>
                  </a:schemeClr>
                </a:solidFill>
              </a:defRPr>
            </a:pPr>
            <a:endParaRPr lang="sr-Latn-RS"/>
          </a:p>
        </c:txPr>
        <c:crossAx val="108196992"/>
        <c:crosses val="autoZero"/>
        <c:auto val="1"/>
        <c:lblAlgn val="ctr"/>
        <c:lblOffset val="100"/>
        <c:noMultiLvlLbl val="0"/>
      </c:catAx>
      <c:valAx>
        <c:axId val="108196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08191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79039519476589"/>
          <c:y val="0.96007193628874765"/>
          <c:w val="0.32816370691645902"/>
          <c:h val="3.99280637112525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108465357492971"/>
          <c:y val="3.0587414100162944E-2"/>
          <c:w val="0.49891534642507035"/>
          <c:h val="0.899752104006841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Sheet1!$R$842:$R$852</c:f>
              <c:strCache>
                <c:ptCount val="11"/>
                <c:pt idx="0">
                  <c:v>Dnevne novine</c:v>
                </c:pt>
                <c:pt idx="1">
                  <c:v>Portale s autorskim, kritičkim sadržajima</c:v>
                </c:pt>
                <c:pt idx="2">
                  <c:v>Blogove s autorskim, kritičkim i drugim sadržajima</c:v>
                </c:pt>
                <c:pt idx="3">
                  <c:v>Nespecijalizirane e-časopise i magazine</c:v>
                </c:pt>
                <c:pt idx="4">
                  <c:v>Specijalizirane e-časopise i magazine</c:v>
                </c:pt>
                <c:pt idx="8">
                  <c:v>Čitam E-knjige, ali ih ne kupujem</c:v>
                </c:pt>
                <c:pt idx="9">
                  <c:v>Čitam E-knjige koje i kupujem</c:v>
                </c:pt>
                <c:pt idx="10">
                  <c:v>Ne čitam niti povremeno sadržaje na Internetu</c:v>
                </c:pt>
              </c:strCache>
            </c:strRef>
          </c:cat>
          <c:val>
            <c:numRef>
              <c:f>Sheet1!$S$842:$S$852</c:f>
              <c:numCache>
                <c:formatCode>#,##0</c:formatCode>
                <c:ptCount val="11"/>
                <c:pt idx="0">
                  <c:v>72</c:v>
                </c:pt>
                <c:pt idx="1">
                  <c:v>26</c:v>
                </c:pt>
                <c:pt idx="2">
                  <c:v>18</c:v>
                </c:pt>
                <c:pt idx="3">
                  <c:v>17</c:v>
                </c:pt>
                <c:pt idx="4">
                  <c:v>13</c:v>
                </c:pt>
                <c:pt idx="8">
                  <c:v>8</c:v>
                </c:pt>
                <c:pt idx="9">
                  <c:v>1</c:v>
                </c:pt>
                <c:pt idx="10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098240"/>
        <c:axId val="57099776"/>
      </c:barChart>
      <c:catAx>
        <c:axId val="57098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57099776"/>
        <c:crosses val="autoZero"/>
        <c:auto val="1"/>
        <c:lblAlgn val="ctr"/>
        <c:lblOffset val="100"/>
        <c:noMultiLvlLbl val="0"/>
      </c:catAx>
      <c:valAx>
        <c:axId val="57099776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one"/>
        <c:crossAx val="570982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108465357492971"/>
          <c:y val="3.0587414100162944E-2"/>
          <c:w val="0.49891534642507035"/>
          <c:h val="0.899752104006841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Sheet1!$R$893:$R$902</c:f>
              <c:strCache>
                <c:ptCount val="10"/>
                <c:pt idx="0">
                  <c:v>Ne bih ni tada ništa čitao na internetu</c:v>
                </c:pt>
                <c:pt idx="1">
                  <c:v>Dnevne novine</c:v>
                </c:pt>
                <c:pt idx="2">
                  <c:v>Nespecijalizirane e-časopise i magazine</c:v>
                </c:pt>
                <c:pt idx="3">
                  <c:v>Različite portale s autorskim, kritičkim i drugim sadržajima</c:v>
                </c:pt>
                <c:pt idx="4">
                  <c:v>Različite blogove s autorskim, kritičkim i drugim sadržajima</c:v>
                </c:pt>
                <c:pt idx="5">
                  <c:v>Specijalizirane e-časopise i magazine</c:v>
                </c:pt>
                <c:pt idx="6">
                  <c:v>Neke druge elektroničke/mrežne sadržaje</c:v>
                </c:pt>
                <c:pt idx="8">
                  <c:v>E-knjige ali ih ne bih kupovao</c:v>
                </c:pt>
                <c:pt idx="9">
                  <c:v> E-knjige, ali ih bih i kupovao</c:v>
                </c:pt>
              </c:strCache>
            </c:strRef>
          </c:cat>
          <c:val>
            <c:numRef>
              <c:f>Sheet1!$S$893:$S$902</c:f>
              <c:numCache>
                <c:formatCode>#,##0</c:formatCode>
                <c:ptCount val="10"/>
                <c:pt idx="0">
                  <c:v>70</c:v>
                </c:pt>
                <c:pt idx="1">
                  <c:v>20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6447488"/>
        <c:axId val="136449024"/>
      </c:barChart>
      <c:catAx>
        <c:axId val="136447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36449024"/>
        <c:crosses val="autoZero"/>
        <c:auto val="1"/>
        <c:lblAlgn val="ctr"/>
        <c:lblOffset val="100"/>
        <c:noMultiLvlLbl val="0"/>
      </c:catAx>
      <c:valAx>
        <c:axId val="1364490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one"/>
        <c:crossAx val="13644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sr-Latn-R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5703160" y="9429448"/>
            <a:ext cx="648089" cy="28808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</a:rPr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922419" y="194777"/>
            <a:ext cx="432283" cy="4323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46089" y="9429447"/>
            <a:ext cx="4969029" cy="28804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2012 | Title of presentation </a:t>
            </a:r>
            <a:r>
              <a:rPr lang="en-US"/>
              <a:t>| </a:t>
            </a:r>
            <a:r>
              <a:rPr lang="en-US" smtClean="0"/>
              <a:t>DD. </a:t>
            </a:r>
            <a:r>
              <a:rPr lang="en-US" dirty="0"/>
              <a:t>Month 2012</a:t>
            </a:r>
          </a:p>
        </p:txBody>
      </p:sp>
    </p:spTree>
    <p:extLst>
      <p:ext uri="{BB962C8B-B14F-4D97-AF65-F5344CB8AC3E}">
        <p14:creationId xmlns:p14="http://schemas.microsoft.com/office/powerpoint/2010/main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46088" y="787400"/>
            <a:ext cx="5905500" cy="3322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4" tIns="45657" rIns="91314" bIns="45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46089" y="4315921"/>
            <a:ext cx="5905499" cy="482544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5"/>
          </p:nvPr>
        </p:nvSpPr>
        <p:spPr bwMode="gray">
          <a:xfrm>
            <a:off x="5703160" y="9429448"/>
            <a:ext cx="648431" cy="28808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89" y="9429447"/>
            <a:ext cx="4969029" cy="28804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2012 | Title of presentation </a:t>
            </a:r>
            <a:r>
              <a:rPr lang="en-US"/>
              <a:t>| </a:t>
            </a:r>
            <a:r>
              <a:rPr lang="en-US" smtClean="0"/>
              <a:t>DD. </a:t>
            </a:r>
            <a:r>
              <a:rPr lang="en-US" dirty="0"/>
              <a:t>Month 2012</a:t>
            </a:r>
          </a:p>
        </p:txBody>
      </p:sp>
    </p:spTree>
    <p:extLst>
      <p:ext uri="{BB962C8B-B14F-4D97-AF65-F5344CB8AC3E}">
        <p14:creationId xmlns:p14="http://schemas.microsoft.com/office/powerpoint/2010/main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300"/>
      </a:spcAft>
      <a:defRPr sz="1000" kern="1200">
        <a:solidFill>
          <a:schemeClr val="tx2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30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2075" indent="-92075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79388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265113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70000" indent="-900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7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59% Nijemaca je kupilo barem jednu knjigu u</a:t>
            </a:r>
            <a:r>
              <a:rPr lang="hr-HR" baseline="0" dirty="0" smtClean="0"/>
              <a:t> zadnjih godinu dana – tri puta više </a:t>
            </a:r>
          </a:p>
          <a:p>
            <a:r>
              <a:rPr lang="hr-HR" baseline="0" dirty="0" smtClean="0"/>
              <a:t>Kupovna moć za HR za 2015 iznosila je 6.066 </a:t>
            </a:r>
            <a:r>
              <a:rPr lang="hr-HR" baseline="0" dirty="0" err="1" smtClean="0"/>
              <a:t>eur</a:t>
            </a:r>
            <a:r>
              <a:rPr lang="hr-HR" baseline="0" dirty="0" smtClean="0"/>
              <a:t> – iznos s kojim </a:t>
            </a:r>
            <a:r>
              <a:rPr lang="hr-HR" b="1" baseline="0" dirty="0" smtClean="0"/>
              <a:t>svaki stanovnik RH-a godišnje raspolaže </a:t>
            </a:r>
            <a:r>
              <a:rPr lang="hr-HR" baseline="0" dirty="0" smtClean="0"/>
              <a:t>za kupnju </a:t>
            </a:r>
            <a:r>
              <a:rPr lang="hr-HR" b="1" baseline="0" dirty="0" smtClean="0"/>
              <a:t>roba i usluga </a:t>
            </a:r>
          </a:p>
          <a:p>
            <a:r>
              <a:rPr lang="hr-HR" baseline="0" dirty="0" smtClean="0"/>
              <a:t>u HR u godini dana = 46.000 kn , Ukrajina 918, Lihtenštajn 64.900 </a:t>
            </a:r>
            <a:r>
              <a:rPr lang="hr-HR" baseline="0" dirty="0" err="1" smtClean="0"/>
              <a:t>eur</a:t>
            </a:r>
            <a:r>
              <a:rPr lang="hr-HR" baseline="0" dirty="0" smtClean="0"/>
              <a:t>, Švicarska 43.500, Njemačka 21.449 </a:t>
            </a:r>
            <a:r>
              <a:rPr lang="hr-HR" baseline="0" dirty="0" err="1" smtClean="0"/>
              <a:t>eur</a:t>
            </a:r>
            <a:r>
              <a:rPr lang="hr-HR" baseline="0" dirty="0" smtClean="0"/>
              <a:t> – 3,5 puta više</a:t>
            </a:r>
          </a:p>
          <a:p>
            <a:endParaRPr lang="hr-HR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67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01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64% Nijemaca kupuje u knjižarama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25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2015- potraga za sniženjima 71% tjedno ili mjesečno</a:t>
            </a:r>
            <a:r>
              <a:rPr lang="hr-HR" baseline="0" dirty="0" smtClean="0"/>
              <a:t> – </a:t>
            </a:r>
            <a:r>
              <a:rPr lang="hr-HR" baseline="0" dirty="0" err="1" smtClean="0"/>
              <a:t>Shopping</a:t>
            </a:r>
            <a:r>
              <a:rPr lang="hr-HR" baseline="0" dirty="0" smtClean="0"/>
              <a:t> monitor</a:t>
            </a:r>
          </a:p>
          <a:p>
            <a:r>
              <a:rPr lang="hr-HR" baseline="0" dirty="0" smtClean="0"/>
              <a:t>HH – od ukupnih novaca koje potroše na kategoriju hrana i piće tijekom godine dana, 40% otpada na kupovinu po promotivnim cijenama, akcijama, više u CZ – 52%, Austrija, Mađarska, Poljska, Rumunjska, Bugarska, Srbija, Turska , Rusija, Slovačka</a:t>
            </a:r>
          </a:p>
          <a:p>
            <a:r>
              <a:rPr lang="hr-HR" baseline="0" dirty="0" smtClean="0"/>
              <a:t>2013 – 29%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8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GfK</a:t>
            </a:r>
            <a:r>
              <a:rPr lang="hr-HR" baseline="0" dirty="0" smtClean="0"/>
              <a:t> </a:t>
            </a:r>
            <a:r>
              <a:rPr lang="hr-HR" baseline="0" dirty="0" err="1" smtClean="0"/>
              <a:t>Consumer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life</a:t>
            </a:r>
            <a:r>
              <a:rPr lang="hr-HR" baseline="0" dirty="0" smtClean="0"/>
              <a:t> 2015 godina Global </a:t>
            </a:r>
          </a:p>
          <a:p>
            <a:r>
              <a:rPr lang="hr-HR" baseline="0" dirty="0" smtClean="0"/>
              <a:t>Zemlje: 27 zemalja</a:t>
            </a:r>
          </a:p>
          <a:p>
            <a:r>
              <a:rPr lang="hr-HR" baseline="0" dirty="0" smtClean="0"/>
              <a:t>Pitanje/skala: </a:t>
            </a:r>
            <a:r>
              <a:rPr lang="en-US" sz="1000" b="1" i="0" u="none" strike="noStrik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Now here is a list of topics that people might be interested in. Which of these things are you</a:t>
            </a:r>
          </a:p>
          <a:p>
            <a:r>
              <a:rPr lang="en-US" sz="1000" b="1" i="0" u="none" strike="noStrik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personally VERY interested in?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84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2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7DE40-C205-456A-9A76-637FE11B6969}" type="slidenum">
              <a:rPr lang="en-US"/>
              <a:pPr/>
              <a:t>22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21463" cy="3725862"/>
          </a:xfrm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5907"/>
            <a:ext cx="4984962" cy="4467701"/>
          </a:xfrm>
        </p:spPr>
        <p:txBody>
          <a:bodyPr/>
          <a:lstStyle/>
          <a:p>
            <a:endParaRPr lang="en-US" noProof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67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0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i="0" u="none" strike="noStrik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For each of these activities, please indicate which devices you have</a:t>
            </a:r>
          </a:p>
          <a:p>
            <a:r>
              <a:rPr lang="en-US" sz="1000" b="1" i="0" u="none" strike="noStrik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used in the past 30 days to do each activity. Select all that apply.</a:t>
            </a:r>
            <a:endParaRPr lang="hr-HR" sz="1000" b="1" i="0" u="none" strike="noStrike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hr-HR" dirty="0" smtClean="0"/>
              <a:t>Zemlje: </a:t>
            </a:r>
            <a:r>
              <a:rPr lang="hr-HR" dirty="0" err="1" smtClean="0"/>
              <a:t>europa</a:t>
            </a:r>
            <a:endParaRPr lang="hr-HR" dirty="0" smtClean="0"/>
          </a:p>
          <a:p>
            <a:r>
              <a:rPr lang="hr-HR" dirty="0" smtClean="0"/>
              <a:t>30.000 ispitanika svake godine, online populacija</a:t>
            </a:r>
          </a:p>
          <a:p>
            <a:r>
              <a:rPr lang="hr-HR" dirty="0" smtClean="0"/>
              <a:t>globalno istraživanje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0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0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0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Pitanje:</a:t>
            </a:r>
            <a:r>
              <a:rPr lang="hr-HR" dirty="0" err="1" smtClean="0"/>
              <a:t>Every</a:t>
            </a:r>
            <a:r>
              <a:rPr lang="hr-HR" dirty="0" smtClean="0"/>
              <a:t> </a:t>
            </a:r>
            <a:r>
              <a:rPr lang="hr-HR" dirty="0" err="1" smtClean="0"/>
              <a:t>day</a:t>
            </a:r>
            <a:r>
              <a:rPr lang="hr-HR" dirty="0" smtClean="0"/>
              <a:t> or most </a:t>
            </a:r>
            <a:r>
              <a:rPr lang="hr-HR" dirty="0" err="1" smtClean="0"/>
              <a:t>days</a:t>
            </a:r>
            <a:r>
              <a:rPr lang="hr-HR" dirty="0" smtClean="0"/>
              <a:t>, </a:t>
            </a:r>
            <a:r>
              <a:rPr lang="en-US" sz="1000" b="1" i="0" u="none" strike="noStrik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Please indicate how often you do each one.</a:t>
            </a:r>
            <a:endParaRPr lang="hr-HR" dirty="0" smtClean="0"/>
          </a:p>
          <a:p>
            <a:r>
              <a:rPr lang="hr-HR" dirty="0" smtClean="0"/>
              <a:t>Zemlje: </a:t>
            </a:r>
            <a:r>
              <a:rPr lang="hr-HR" dirty="0" err="1" smtClean="0"/>
              <a:t>europa</a:t>
            </a:r>
            <a:endParaRPr lang="hr-HR" dirty="0" smtClean="0"/>
          </a:p>
          <a:p>
            <a:r>
              <a:rPr lang="hr-HR" dirty="0" smtClean="0"/>
              <a:t>30.000 ispitanika svake godine, online populacija</a:t>
            </a:r>
          </a:p>
          <a:p>
            <a:r>
              <a:rPr lang="hr-HR" dirty="0" smtClean="0"/>
              <a:t>globalno istraživanje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0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5,7% Nijemaca je kupilo e-knjigu</a:t>
            </a:r>
            <a:r>
              <a:rPr lang="hr-HR" baseline="0" dirty="0" smtClean="0"/>
              <a:t> zadnjih godinu dana, isto kao i 2014..-e , stagnacija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0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02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02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7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83% Nijemaca pročita barem jednu knjigu</a:t>
            </a:r>
            <a:r>
              <a:rPr lang="hr-HR" baseline="0" dirty="0" smtClean="0"/>
              <a:t> u godinu dana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800" b="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Click to add text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4823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48" y="4642135"/>
            <a:ext cx="8496299" cy="161925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9560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85525"/>
            <a:ext cx="8496299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6991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87425"/>
            <a:ext cx="8496299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170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xfrm>
            <a:off x="323851" y="987424"/>
            <a:ext cx="8496300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22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1779588"/>
            <a:ext cx="1296144" cy="22323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3363834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2931786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1779588"/>
            <a:ext cx="2736304" cy="1152197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3579857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3795881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1779588"/>
            <a:ext cx="1296144" cy="22323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3363834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2931786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888" y="1779588"/>
            <a:ext cx="2736304" cy="1152197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3579857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3795881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38117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2931749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293195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2931749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888" y="293195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987530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13955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70751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98753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35558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57160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987530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13955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70751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98753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35558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57160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54654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990725" y="-10572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5"/>
            <a:ext cx="8497180" cy="1944688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9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1300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8126" y="4785996"/>
            <a:ext cx="2133600" cy="273844"/>
          </a:xfrm>
          <a:prstGeom prst="rect">
            <a:avLst/>
          </a:prstGeom>
        </p:spPr>
        <p:txBody>
          <a:bodyPr/>
          <a:lstStyle/>
          <a:p>
            <a:fld id="{B05137C0-35B9-4652-A2CB-542FA8EDA0E7}" type="datetime1">
              <a:rPr lang="en-US" smtClean="0"/>
              <a:pPr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4785996"/>
            <a:ext cx="2133600" cy="273844"/>
          </a:xfrm>
          <a:prstGeom prst="rect">
            <a:avLst/>
          </a:prstGeom>
        </p:spPr>
        <p:txBody>
          <a:bodyPr/>
          <a:lstStyle/>
          <a:p>
            <a:fld id="{2010EF9D-407C-405B-9C77-D9617A4C1A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1712119"/>
            <a:ext cx="7772400" cy="11025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3225" y="39981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7313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40425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6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 bwMode="gray">
          <a:xfrm>
            <a:off x="323850" y="987424"/>
            <a:ext cx="8496300" cy="39608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4823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642135"/>
            <a:ext cx="8209140" cy="161925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9258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1800"/>
            </a:lvl1pPr>
            <a:lvl2pPr marL="358775" indent="0">
              <a:spcAft>
                <a:spcPts val="400"/>
              </a:spcAft>
              <a:buClr>
                <a:schemeClr val="bg2"/>
              </a:buClr>
              <a:buFont typeface="+mj-lt"/>
              <a:buNone/>
              <a:defRPr sz="1800">
                <a:solidFill>
                  <a:schemeClr val="tx1"/>
                </a:solidFill>
              </a:defRPr>
            </a:lvl2pPr>
            <a:lvl3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72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779640"/>
            <a:ext cx="9144000" cy="158422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96" name="Gruppieren 95"/>
          <p:cNvGrpSpPr/>
          <p:nvPr userDrawn="1"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97" name="Gerade Verbindung 9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uppieren 108"/>
          <p:cNvGrpSpPr/>
          <p:nvPr userDrawn="1"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110" name="Gerade Verbindung 10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ieren 121"/>
          <p:cNvGrpSpPr/>
          <p:nvPr userDrawn="1"/>
        </p:nvGrpSpPr>
        <p:grpSpPr bwMode="gray">
          <a:xfrm>
            <a:off x="9252650" y="771500"/>
            <a:ext cx="216030" cy="4176580"/>
            <a:chOff x="9252650" y="771500"/>
            <a:chExt cx="216030" cy="4176580"/>
          </a:xfrm>
        </p:grpSpPr>
        <p:cxnSp>
          <p:nvCxnSpPr>
            <p:cNvPr id="123" name="Gerade Verbindung 122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8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2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3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34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814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ing docum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995670"/>
            <a:ext cx="9144000" cy="1152160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0" y="1977684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0" y="3111810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7795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7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3775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3917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850" y="915520"/>
            <a:ext cx="417671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4644010" y="915520"/>
            <a:ext cx="417671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2504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850" y="915520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3203810" y="915520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 bwMode="gray">
          <a:xfrm>
            <a:off x="6084210" y="915520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57321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1" y="195419"/>
            <a:ext cx="6408449" cy="5761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 bwMode="gray">
          <a:xfrm>
            <a:off x="323850" y="915520"/>
            <a:ext cx="8496300" cy="381681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650" y="771500"/>
            <a:ext cx="216030" cy="4176580"/>
            <a:chOff x="9252650" y="771500"/>
            <a:chExt cx="216030" cy="4176580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VCT_Marker_ID_4" hidden="1"/>
          <p:cNvSpPr/>
          <p:nvPr>
            <p:custDataLst>
              <p:tags r:id="rId22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64" name="Gruppieren 63"/>
          <p:cNvGrpSpPr/>
          <p:nvPr/>
        </p:nvGrpSpPr>
        <p:grpSpPr bwMode="gray">
          <a:xfrm>
            <a:off x="-324680" y="771500"/>
            <a:ext cx="216030" cy="4176580"/>
            <a:chOff x="9252650" y="771500"/>
            <a:chExt cx="216030" cy="4176580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t>‹#›</a:t>
            </a:fld>
            <a:endParaRPr lang="en-US" sz="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75" r:id="rId4"/>
    <p:sldLayoutId id="2147483677" r:id="rId5"/>
    <p:sldLayoutId id="2147483654" r:id="rId6"/>
    <p:sldLayoutId id="2147483650" r:id="rId7"/>
    <p:sldLayoutId id="2147483652" r:id="rId8"/>
    <p:sldLayoutId id="2147483678" r:id="rId9"/>
    <p:sldLayoutId id="2147483664" r:id="rId10"/>
    <p:sldLayoutId id="2147483673" r:id="rId11"/>
    <p:sldLayoutId id="2147483665" r:id="rId12"/>
    <p:sldLayoutId id="2147483668" r:id="rId13"/>
    <p:sldLayoutId id="2147483670" r:id="rId14"/>
    <p:sldLayoutId id="2147483671" r:id="rId15"/>
    <p:sldLayoutId id="2147483679" r:id="rId16"/>
    <p:sldLayoutId id="2147483681" r:id="rId17"/>
    <p:sldLayoutId id="2147483682" r:id="rId18"/>
    <p:sldLayoutId id="2147483683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0975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chart" Target="../charts/chart1.xm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chart" Target="../charts/chart5.xml"/><Relationship Id="rId4" Type="http://schemas.openxmlformats.org/officeDocument/2006/relationships/chart" Target="../charts/chart2.xml"/><Relationship Id="rId9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3891874"/>
            <a:ext cx="9143999" cy="946826"/>
          </a:xfrm>
          <a:prstGeom prst="rect">
            <a:avLst/>
          </a:prstGeom>
          <a:solidFill>
            <a:schemeClr val="bg2">
              <a:lumMod val="50000"/>
              <a:alpha val="54000"/>
            </a:schemeClr>
          </a:solidFill>
          <a:ln w="34925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4500" b="1" dirty="0" smtClean="0">
                <a:solidFill>
                  <a:schemeClr val="bg1"/>
                </a:solidFill>
              </a:rPr>
              <a:t>Istraživanje tržišta knjiga </a:t>
            </a:r>
            <a:r>
              <a:rPr lang="hr-BA" sz="4500" b="1" smtClean="0">
                <a:solidFill>
                  <a:schemeClr val="bg1"/>
                </a:solidFill>
              </a:rPr>
              <a:t>u </a:t>
            </a:r>
            <a:r>
              <a:rPr lang="hr-BA" sz="4500" b="1" smtClean="0">
                <a:solidFill>
                  <a:schemeClr val="bg1"/>
                </a:solidFill>
              </a:rPr>
              <a:t>RH </a:t>
            </a:r>
            <a:endParaRPr lang="hr-BA" sz="4500" b="1" dirty="0" smtClean="0">
              <a:solidFill>
                <a:schemeClr val="bg1"/>
              </a:solidFill>
            </a:endParaRPr>
          </a:p>
          <a:p>
            <a:r>
              <a:rPr lang="hr-BA" sz="2000" b="1" dirty="0" smtClean="0">
                <a:solidFill>
                  <a:schemeClr val="bg1"/>
                </a:solidFill>
              </a:rPr>
              <a:t>GfK Hrvatska; Zagreb; 22.04.2016.</a:t>
            </a:r>
            <a:endParaRPr lang="hr-B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44" y="2453171"/>
            <a:ext cx="3972456" cy="2648304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10899" y="197203"/>
            <a:ext cx="7992888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4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dalje, najviše volimo čitati beletristiku/ prozu</a:t>
            </a:r>
            <a:endParaRPr lang="en-US" sz="24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7796" y="4907942"/>
            <a:ext cx="7009463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N=471 koji su pročitali kjnigu u zadnjih godinu </a:t>
            </a:r>
            <a:r>
              <a:rPr lang="hr-BA" sz="8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dana </a:t>
            </a:r>
            <a:endParaRPr lang="en-US" sz="8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 bwMode="gray">
          <a:xfrm>
            <a:off x="381662" y="987824"/>
            <a:ext cx="2047213" cy="1728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66%</a:t>
            </a:r>
          </a:p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Beletristika (PROZA) </a:t>
            </a:r>
          </a:p>
        </p:txBody>
      </p:sp>
      <p:sp>
        <p:nvSpPr>
          <p:cNvPr id="22" name="Oval 21"/>
          <p:cNvSpPr/>
          <p:nvPr/>
        </p:nvSpPr>
        <p:spPr bwMode="gray">
          <a:xfrm>
            <a:off x="3430173" y="2429746"/>
            <a:ext cx="896480" cy="758578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29%</a:t>
            </a:r>
          </a:p>
        </p:txBody>
      </p:sp>
      <p:sp>
        <p:nvSpPr>
          <p:cNvPr id="23" name="Oval 22"/>
          <p:cNvSpPr/>
          <p:nvPr/>
        </p:nvSpPr>
        <p:spPr bwMode="gray">
          <a:xfrm>
            <a:off x="1512562" y="2809035"/>
            <a:ext cx="916313" cy="80866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25%</a:t>
            </a:r>
          </a:p>
        </p:txBody>
      </p:sp>
      <p:sp>
        <p:nvSpPr>
          <p:cNvPr id="24" name="Oval 23"/>
          <p:cNvSpPr/>
          <p:nvPr/>
        </p:nvSpPr>
        <p:spPr bwMode="gray">
          <a:xfrm>
            <a:off x="3235244" y="3548616"/>
            <a:ext cx="352825" cy="274580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 bwMode="gray">
          <a:xfrm>
            <a:off x="935665" y="3864611"/>
            <a:ext cx="614535" cy="493831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 bwMode="gray">
          <a:xfrm>
            <a:off x="2145662" y="4246220"/>
            <a:ext cx="828000" cy="59573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25%</a:t>
            </a:r>
          </a:p>
        </p:txBody>
      </p:sp>
      <p:sp>
        <p:nvSpPr>
          <p:cNvPr id="27" name="Oval 26"/>
          <p:cNvSpPr/>
          <p:nvPr/>
        </p:nvSpPr>
        <p:spPr bwMode="gray">
          <a:xfrm>
            <a:off x="4474173" y="4061442"/>
            <a:ext cx="252000" cy="189000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gray">
          <a:xfrm>
            <a:off x="4474173" y="1204623"/>
            <a:ext cx="144000" cy="108000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Callout 1 7"/>
          <p:cNvSpPr/>
          <p:nvPr/>
        </p:nvSpPr>
        <p:spPr bwMode="gray">
          <a:xfrm>
            <a:off x="2097391" y="771327"/>
            <a:ext cx="1416865" cy="411481"/>
          </a:xfrm>
          <a:prstGeom prst="borderCallout1">
            <a:avLst>
              <a:gd name="adj1" fmla="val 25996"/>
              <a:gd name="adj2" fmla="val 155"/>
              <a:gd name="adj3" fmla="val 106703"/>
              <a:gd name="adj4" fmla="val 34735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9521" y="791617"/>
            <a:ext cx="1686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Beletristika (POEZIJA) </a:t>
            </a:r>
            <a:r>
              <a:rPr lang="hr-H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hr-H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hr-H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45" y="1439508"/>
            <a:ext cx="1526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Beletristika (DRAMA) </a:t>
            </a:r>
            <a:r>
              <a:rPr lang="hr-H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hr-H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hr-H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10277" y="1143207"/>
            <a:ext cx="1686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Strip 3%</a:t>
            </a:r>
            <a:endParaRPr lang="hr-H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72470" y="2314331"/>
            <a:ext cx="1123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Publicistika </a:t>
            </a:r>
            <a:endParaRPr lang="hr-H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5280" y="2851542"/>
            <a:ext cx="1123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Stručna literatura</a:t>
            </a:r>
            <a:endParaRPr lang="hr-H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09568" y="3395945"/>
            <a:ext cx="1647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Dječje knjige / slikovnice </a:t>
            </a:r>
            <a:r>
              <a:rPr lang="hr-HR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hr-H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73662" y="4576796"/>
            <a:ext cx="11232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Priručnici </a:t>
            </a:r>
            <a:r>
              <a:rPr lang="hr-HR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(18% 2015) </a:t>
            </a:r>
            <a:endParaRPr lang="hr-HR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7909" y="4280121"/>
            <a:ext cx="1270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Enciklopedije/ Atlasi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26653" y="4282160"/>
            <a:ext cx="180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Knjige o umjetnosti, filmu, glazbi 5%</a:t>
            </a:r>
            <a:endParaRPr lang="hr-H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3869" y="396922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12%</a:t>
            </a:r>
            <a:endParaRPr lang="hr-H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gray">
          <a:xfrm>
            <a:off x="2668247" y="1240921"/>
            <a:ext cx="144000" cy="108000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 bwMode="gray">
          <a:xfrm>
            <a:off x="3216489" y="1633464"/>
            <a:ext cx="187176" cy="108000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Up Arrow 38"/>
          <p:cNvSpPr/>
          <p:nvPr/>
        </p:nvSpPr>
        <p:spPr bwMode="gray">
          <a:xfrm rot="10800000" flipV="1">
            <a:off x="2968171" y="4321267"/>
            <a:ext cx="341906" cy="233883"/>
          </a:xfrm>
          <a:prstGeom prst="up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265" y="182778"/>
            <a:ext cx="79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Najviše se čitaju i strani i domaći </a:t>
            </a:r>
            <a:r>
              <a:rPr lang="hr-HR" sz="2400" dirty="0" err="1" smtClean="0"/>
              <a:t>autori..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4" name="Rectangle 3"/>
          <p:cNvSpPr/>
          <p:nvPr/>
        </p:nvSpPr>
        <p:spPr bwMode="gray">
          <a:xfrm>
            <a:off x="6334125" y="1957620"/>
            <a:ext cx="2730499" cy="291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DOMAĆI AUTORI </a:t>
            </a:r>
          </a:p>
          <a:p>
            <a:pPr marL="0" indent="0" algn="ctr">
              <a:spcBef>
                <a:spcPts val="300"/>
              </a:spcBef>
            </a:pPr>
            <a:endParaRPr lang="hr-HR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endParaRPr lang="hr-HR" sz="20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endParaRPr lang="hr-HR" sz="20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endParaRPr lang="hr-HR" sz="20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Češće starije osobe (65+) – 20%</a:t>
            </a:r>
          </a:p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Češće osobe nižeg obrazovanja (27%)</a:t>
            </a:r>
          </a:p>
        </p:txBody>
      </p:sp>
      <p:sp>
        <p:nvSpPr>
          <p:cNvPr id="35" name="Rectangle 34"/>
          <p:cNvSpPr/>
          <p:nvPr/>
        </p:nvSpPr>
        <p:spPr bwMode="gray">
          <a:xfrm>
            <a:off x="3197150" y="1090785"/>
            <a:ext cx="3051249" cy="378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PODJEDNAKO</a:t>
            </a:r>
          </a:p>
          <a:p>
            <a:pPr marL="0" indent="0" algn="ctr">
              <a:spcBef>
                <a:spcPts val="300"/>
              </a:spcBef>
            </a:pPr>
            <a:endParaRPr lang="hr-H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endParaRPr lang="hr-H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</a:pPr>
            <a:endParaRPr lang="hr-H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</a:pPr>
            <a:endParaRPr lang="hr-H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</a:pPr>
            <a:endParaRPr lang="hr-H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</a:pPr>
            <a:endParaRPr lang="hr-H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gray">
          <a:xfrm>
            <a:off x="180975" y="766785"/>
            <a:ext cx="2881541" cy="4104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PRIJEVODI STRANIH AUTORA</a:t>
            </a:r>
            <a:endParaRPr lang="hr-H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endParaRPr lang="hr-H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endParaRPr lang="hr-HR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endParaRPr lang="hr-H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endParaRPr lang="hr-H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endParaRPr lang="hr-H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endParaRPr lang="hr-H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Češće osobe u dobi 35-44 godina (40%)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796" y="3771512"/>
            <a:ext cx="6353637" cy="1171199"/>
            <a:chOff x="477370" y="4651373"/>
            <a:chExt cx="8412921" cy="1980263"/>
          </a:xfrm>
          <a:noFill/>
        </p:grpSpPr>
        <p:pic>
          <p:nvPicPr>
            <p:cNvPr id="7172" name="Picture 4" descr="Anđeli naši svagdašnj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8946">
              <a:off x="4016863" y="4695432"/>
              <a:ext cx="793750" cy="1085851"/>
            </a:xfrm>
            <a:prstGeom prst="rect">
              <a:avLst/>
            </a:prstGeom>
            <a:grpFill/>
            <a:extLst/>
          </p:spPr>
        </p:pic>
        <p:pic>
          <p:nvPicPr>
            <p:cNvPr id="18" name="Picture 4" descr="Grička vještic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877" y="5043163"/>
              <a:ext cx="961488" cy="1369161"/>
            </a:xfrm>
            <a:prstGeom prst="rect">
              <a:avLst/>
            </a:prstGeom>
            <a:grpFill/>
            <a:extLst/>
          </p:spPr>
        </p:pic>
        <p:pic>
          <p:nvPicPr>
            <p:cNvPr id="20" name="Picture 16" descr="Duhov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6963">
              <a:off x="4794193" y="4749941"/>
              <a:ext cx="971792" cy="1376058"/>
            </a:xfrm>
            <a:prstGeom prst="rect">
              <a:avLst/>
            </a:prstGeom>
            <a:grpFill/>
            <a:extLst/>
          </p:spPr>
        </p:pic>
        <p:pic>
          <p:nvPicPr>
            <p:cNvPr id="21" name="Picture 20" descr="A sad… radost i veselje!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70" y="4750476"/>
              <a:ext cx="838293" cy="1415038"/>
            </a:xfrm>
            <a:prstGeom prst="rect">
              <a:avLst/>
            </a:prstGeom>
            <a:grpFill/>
            <a:extLst/>
          </p:spPr>
        </p:pic>
        <p:pic>
          <p:nvPicPr>
            <p:cNvPr id="22" name="Picture 18" descr="Ne primamo vilenjak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2290">
              <a:off x="1619249" y="4651373"/>
              <a:ext cx="980638" cy="1482724"/>
            </a:xfrm>
            <a:prstGeom prst="rect">
              <a:avLst/>
            </a:prstGeom>
            <a:grpFill/>
            <a:extLst/>
          </p:spPr>
        </p:pic>
        <p:pic>
          <p:nvPicPr>
            <p:cNvPr id="25" name="Picture 10" descr="Oto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0507">
              <a:off x="2481260" y="5087250"/>
              <a:ext cx="966788" cy="1515924"/>
            </a:xfrm>
            <a:prstGeom prst="rect">
              <a:avLst/>
            </a:prstGeom>
            <a:grpFill/>
            <a:extLst/>
          </p:spPr>
        </p:pic>
        <p:pic>
          <p:nvPicPr>
            <p:cNvPr id="26" name="Picture 2" descr="Djevojka koja se igrala vatro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9968">
              <a:off x="5613451" y="5299866"/>
              <a:ext cx="853413" cy="1269878"/>
            </a:xfrm>
            <a:prstGeom prst="rect">
              <a:avLst/>
            </a:prstGeom>
            <a:grpFill/>
            <a:extLst/>
          </p:spPr>
        </p:pic>
        <p:pic>
          <p:nvPicPr>
            <p:cNvPr id="27" name="Picture 6" descr="Sjena vjetr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7594">
              <a:off x="4426798" y="5308830"/>
              <a:ext cx="888022" cy="1292962"/>
            </a:xfrm>
            <a:prstGeom prst="rect">
              <a:avLst/>
            </a:prstGeom>
            <a:grpFill/>
            <a:extLst/>
          </p:spPr>
        </p:pic>
        <p:pic>
          <p:nvPicPr>
            <p:cNvPr id="28" name="Picture 12" descr="Pedeset nijansi siv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6380">
              <a:off x="6852128" y="4676419"/>
              <a:ext cx="840473" cy="1304413"/>
            </a:xfrm>
            <a:prstGeom prst="rect">
              <a:avLst/>
            </a:prstGeom>
            <a:grpFill/>
            <a:extLst/>
          </p:spPr>
        </p:pic>
        <p:pic>
          <p:nvPicPr>
            <p:cNvPr id="29" name="Picture 22" descr="Snjegović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5287204"/>
              <a:ext cx="879864" cy="1344432"/>
            </a:xfrm>
            <a:prstGeom prst="rect">
              <a:avLst/>
            </a:prstGeom>
            <a:grpFill/>
            <a:extLst/>
          </p:spPr>
        </p:pic>
        <p:pic>
          <p:nvPicPr>
            <p:cNvPr id="19" name="Picture 14" descr="U rukavicama mi je ionako prevruć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5" y="4658554"/>
              <a:ext cx="785812" cy="1257299"/>
            </a:xfrm>
            <a:prstGeom prst="rect">
              <a:avLst/>
            </a:prstGeom>
            <a:grpFill/>
            <a:extLst/>
          </p:spPr>
        </p:pic>
        <p:pic>
          <p:nvPicPr>
            <p:cNvPr id="7170" name="Picture 2" descr="Besmrtnost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599" y="5287203"/>
              <a:ext cx="801121" cy="1281794"/>
            </a:xfrm>
            <a:prstGeom prst="rect">
              <a:avLst/>
            </a:prstGeom>
            <a:grpFill/>
            <a:extLst/>
          </p:spPr>
        </p:pic>
        <p:pic>
          <p:nvPicPr>
            <p:cNvPr id="7174" name="Picture 6" descr="Autobus za Mjesec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01645">
              <a:off x="3363294" y="5379464"/>
              <a:ext cx="902855" cy="1162879"/>
            </a:xfrm>
            <a:prstGeom prst="rect">
              <a:avLst/>
            </a:prstGeom>
            <a:grpFill/>
            <a:extLst/>
          </p:spPr>
        </p:pic>
        <p:pic>
          <p:nvPicPr>
            <p:cNvPr id="7176" name="Picture 8" descr="Adio kauboju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77149">
              <a:off x="8031453" y="4800705"/>
              <a:ext cx="858838" cy="1346658"/>
            </a:xfrm>
            <a:prstGeom prst="rect">
              <a:avLst/>
            </a:prstGeom>
            <a:grpFill/>
            <a:extLst/>
          </p:spPr>
        </p:pic>
      </p:grpSp>
      <p:sp>
        <p:nvSpPr>
          <p:cNvPr id="23" name="Flowchart: Process 22"/>
          <p:cNvSpPr/>
          <p:nvPr/>
        </p:nvSpPr>
        <p:spPr>
          <a:xfrm>
            <a:off x="57796" y="4915264"/>
            <a:ext cx="7009463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N=471 koji su pročitali kjnigu u zadnjih godinu </a:t>
            </a:r>
            <a:r>
              <a:rPr lang="hr-BA" sz="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dana</a:t>
            </a:r>
            <a:r>
              <a:rPr lang="hr-BA" sz="800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dana</a:t>
            </a:r>
            <a:r>
              <a:rPr lang="hr-BA" sz="8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8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9889" y="1889958"/>
            <a:ext cx="2727236" cy="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3573" y="1531106"/>
            <a:ext cx="799589" cy="5582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83923" y="1531105"/>
            <a:ext cx="799589" cy="5582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35%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97265" y="1740598"/>
            <a:ext cx="2665417" cy="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4345" y="1381746"/>
            <a:ext cx="799589" cy="5582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67063" y="1381745"/>
            <a:ext cx="799589" cy="5582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38%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472624" y="2724249"/>
            <a:ext cx="2592000" cy="0"/>
          </a:xfrm>
          <a:prstGeom prst="straightConnector1">
            <a:avLst/>
          </a:prstGeom>
          <a:ln>
            <a:solidFill>
              <a:srgbClr val="524634"/>
            </a:solidFill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98208" y="2365397"/>
            <a:ext cx="799589" cy="5582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2013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25%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35961" y="2363748"/>
            <a:ext cx="799589" cy="5582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2014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27%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68403" y="2357422"/>
            <a:ext cx="799589" cy="5582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2015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48493" y="1531106"/>
            <a:ext cx="799589" cy="5582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43%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36456" y="1381746"/>
            <a:ext cx="799589" cy="5582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04265" y="1384529"/>
            <a:ext cx="799589" cy="5582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35%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48312" y="1534653"/>
            <a:ext cx="799589" cy="5582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48%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06093" y="2359419"/>
            <a:ext cx="799589" cy="5582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hr-H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26662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110899" y="4907942"/>
            <a:ext cx="5404076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N=471 svi koji su pročitali kjnigu u zadnjih godinu dana </a:t>
            </a:r>
            <a:endParaRPr lang="en-US" sz="800" i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10899" y="190739"/>
            <a:ext cx="7992888" cy="61565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...volimo čitati knjige na hrvatskom jeziku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36" y="1238250"/>
            <a:ext cx="4382511" cy="32956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gray">
          <a:xfrm>
            <a:off x="0" y="990600"/>
            <a:ext cx="3067050" cy="1495425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hr-BA" sz="1600" b="1" dirty="0" smtClean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r-BA" sz="1600" b="1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94% </a:t>
            </a:r>
            <a:r>
              <a:rPr lang="hr-BA" sz="1600" b="1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hrvatski </a:t>
            </a:r>
            <a:r>
              <a:rPr lang="hr-BA" sz="1600" b="1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jezik</a:t>
            </a:r>
          </a:p>
          <a:p>
            <a:pPr algn="just"/>
            <a:endParaRPr lang="hr-BA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gray">
          <a:xfrm>
            <a:off x="5143500" y="2832465"/>
            <a:ext cx="4000500" cy="1771650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hr-BA" sz="1600" b="1" dirty="0" smtClean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r-BA" sz="1600" b="1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5% </a:t>
            </a:r>
            <a:r>
              <a:rPr lang="hr-BA" sz="1600" b="1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engleski jezik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BA" sz="16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10% čitatelji znanstvene </a:t>
            </a:r>
            <a:endParaRPr lang="hr-BA" sz="16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r-BA" sz="16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literature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BA" sz="16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12% </a:t>
            </a:r>
            <a:r>
              <a:rPr lang="hr-BA" sz="16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osobe </a:t>
            </a:r>
            <a:r>
              <a:rPr lang="hr-BA" sz="16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 </a:t>
            </a:r>
            <a:r>
              <a:rPr lang="hr-BA" sz="16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dobi od </a:t>
            </a:r>
          </a:p>
          <a:p>
            <a:r>
              <a:rPr lang="hr-BA" sz="16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25 </a:t>
            </a:r>
            <a:r>
              <a:rPr lang="hr-BA" sz="16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 34 godine</a:t>
            </a:r>
          </a:p>
        </p:txBody>
      </p:sp>
    </p:spTree>
    <p:extLst>
      <p:ext uri="{BB962C8B-B14F-4D97-AF65-F5344CB8AC3E}">
        <p14:creationId xmlns:p14="http://schemas.microsoft.com/office/powerpoint/2010/main" val="42048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7556" cy="51471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6825" y="1267405"/>
            <a:ext cx="4067175" cy="1037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Kupovina knjiga</a:t>
            </a:r>
          </a:p>
        </p:txBody>
      </p:sp>
    </p:spTree>
    <p:extLst>
      <p:ext uri="{BB962C8B-B14F-4D97-AF65-F5344CB8AC3E}">
        <p14:creationId xmlns:p14="http://schemas.microsoft.com/office/powerpoint/2010/main" val="4830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290384" y="1574355"/>
            <a:ext cx="8496944" cy="49083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400" dirty="0" smtClean="0">
                <a:solidFill>
                  <a:srgbClr val="524634"/>
                </a:solidFill>
                <a:latin typeface="+mj-lt"/>
                <a:ea typeface="Tahoma" pitchFamily="34" charset="0"/>
                <a:cs typeface="Tahoma" pitchFamily="34" charset="0"/>
              </a:rPr>
              <a:t>U posljednja tri mjeseca </a:t>
            </a:r>
            <a:r>
              <a:rPr lang="hr-HR" sz="4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690.311 građana Hrvatske </a:t>
            </a:r>
            <a:r>
              <a:rPr lang="hr-HR" sz="28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(starijih od 15 godina) </a:t>
            </a:r>
            <a:r>
              <a:rPr lang="hr-HR" sz="4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je kupilo knjigu</a:t>
            </a:r>
            <a:endParaRPr lang="en-US" sz="2400" dirty="0">
              <a:solidFill>
                <a:srgbClr val="524634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932" y="1574356"/>
            <a:ext cx="2393342" cy="51882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4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7796" y="4840002"/>
            <a:ext cx="8895704" cy="27003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Državni zavod za statistiku, Popis stanovništva 2011 (3.633.215 osoba u dobi od 15 godina i više)</a:t>
            </a:r>
            <a:endParaRPr lang="en-US" sz="800" i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60" y="2408396"/>
            <a:ext cx="3466775" cy="24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34023" y="3080992"/>
            <a:ext cx="0" cy="1000904"/>
          </a:xfrm>
          <a:prstGeom prst="line">
            <a:avLst/>
          </a:prstGeom>
          <a:ln w="1905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831" y="192881"/>
            <a:ext cx="7975159" cy="415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24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Svaki peti građanin RH-a je kupio barem jednu knjigu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315074" y="4840002"/>
            <a:ext cx="8638426" cy="27003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</a:t>
            </a:r>
            <a:r>
              <a:rPr lang="pl-PL" sz="800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Koliko </a:t>
            </a:r>
            <a:r>
              <a:rPr lang="pl-PL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 </a:t>
            </a:r>
            <a:r>
              <a:rPr lang="pl-PL" sz="800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knjiga Vi osobno kupili za sebe ili za druge u posljednja tri mjeseca</a:t>
            </a:r>
            <a:r>
              <a:rPr lang="pl-PL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N=1.000 (%)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800" i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Oval 22"/>
          <p:cNvSpPr/>
          <p:nvPr/>
        </p:nvSpPr>
        <p:spPr bwMode="gray">
          <a:xfrm>
            <a:off x="315074" y="1716928"/>
            <a:ext cx="1047001" cy="864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32%</a:t>
            </a:r>
          </a:p>
        </p:txBody>
      </p:sp>
      <p:sp>
        <p:nvSpPr>
          <p:cNvPr id="24" name="Oval 23"/>
          <p:cNvSpPr/>
          <p:nvPr/>
        </p:nvSpPr>
        <p:spPr bwMode="gray">
          <a:xfrm>
            <a:off x="3264477" y="1935465"/>
            <a:ext cx="593148" cy="513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 bwMode="gray">
          <a:xfrm>
            <a:off x="4546641" y="1877395"/>
            <a:ext cx="739734" cy="621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2032" y="1139373"/>
            <a:ext cx="8420138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hr-HR" sz="16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KUPILI SU BAREM JEDNU KNJIGU U </a:t>
            </a:r>
            <a:r>
              <a:rPr lang="hr-HR" sz="1600" u="sng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POSLJEDNJA TRI MJESECA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1904" y="2577357"/>
            <a:ext cx="8755062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446087" y="2580929"/>
            <a:ext cx="8496300" cy="685800"/>
            <a:chOff x="226" y="2029"/>
            <a:chExt cx="5330" cy="576"/>
          </a:xfrm>
          <a:solidFill>
            <a:schemeClr val="bg1">
              <a:lumMod val="65000"/>
            </a:schemeClr>
          </a:solidFill>
        </p:grpSpPr>
        <p:sp>
          <p:nvSpPr>
            <p:cNvPr id="30" name="Rectangle 7"/>
            <p:cNvSpPr>
              <a:spLocks noChangeArrowheads="1"/>
            </p:cNvSpPr>
            <p:nvPr/>
          </p:nvSpPr>
          <p:spPr bwMode="gray">
            <a:xfrm>
              <a:off x="226" y="2185"/>
              <a:ext cx="4797" cy="2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28650">
                <a:tabLst>
                  <a:tab pos="361950" algn="r"/>
                  <a:tab pos="1076325" algn="r"/>
                  <a:tab pos="1790700" algn="r"/>
                  <a:tab pos="2514600" algn="r"/>
                  <a:tab pos="3228975" algn="r"/>
                  <a:tab pos="3943350" algn="r"/>
                  <a:tab pos="4667250" algn="r"/>
                  <a:tab pos="5381625" algn="r"/>
                  <a:tab pos="6096000" algn="r"/>
                  <a:tab pos="6819900" algn="r"/>
                  <a:tab pos="7534275" algn="r"/>
                </a:tabLst>
              </a:pPr>
              <a:endParaRPr lang="en-US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 rot="5400000">
              <a:off x="4969" y="2018"/>
              <a:ext cx="576" cy="598"/>
            </a:xfrm>
            <a:prstGeom prst="flowChartExtra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5" name="Rectangle 11"/>
          <p:cNvSpPr>
            <a:spLocks noChangeArrowheads="1"/>
          </p:cNvSpPr>
          <p:nvPr/>
        </p:nvSpPr>
        <p:spPr bwMode="gray">
          <a:xfrm>
            <a:off x="481012" y="2761904"/>
            <a:ext cx="76152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28650"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  <a:defRPr/>
            </a:pPr>
            <a:r>
              <a:rPr lang="hr-HR" sz="1600" b="1" noProof="1" smtClean="0">
                <a:solidFill>
                  <a:schemeClr val="bg1"/>
                </a:solidFill>
                <a:latin typeface="+mj-lt"/>
              </a:rPr>
              <a:t>   2005</a:t>
            </a:r>
            <a:r>
              <a:rPr lang="hr-HR" sz="1400" b="1" noProof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   	</a:t>
            </a:r>
            <a:r>
              <a:rPr lang="hr-HR" sz="1600" b="1" noProof="1" smtClean="0">
                <a:solidFill>
                  <a:schemeClr val="bg1"/>
                </a:solidFill>
                <a:latin typeface="+mj-lt"/>
              </a:rPr>
              <a:t>2011</a:t>
            </a:r>
            <a:r>
              <a:rPr lang="hr-HR" sz="1400" b="1" noProof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	 </a:t>
            </a:r>
            <a:r>
              <a:rPr lang="hr-HR" sz="1600" b="1" noProof="1" smtClean="0">
                <a:solidFill>
                  <a:schemeClr val="bg1"/>
                </a:solidFill>
                <a:latin typeface="+mj-lt"/>
              </a:rPr>
              <a:t>2013		   2014             2015            </a:t>
            </a:r>
            <a:r>
              <a:rPr lang="hr-HR" sz="1600" b="1" noProof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2016</a:t>
            </a:r>
            <a:r>
              <a:rPr lang="hr-HR" sz="1600" b="1" noProof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 </a:t>
            </a:r>
            <a:r>
              <a:rPr lang="hr-HR" sz="1600" b="1" noProof="1" smtClean="0">
                <a:solidFill>
                  <a:schemeClr val="bg1"/>
                </a:solidFill>
                <a:latin typeface="+mj-lt"/>
              </a:rPr>
              <a:t>   </a:t>
            </a:r>
            <a:r>
              <a:rPr lang="de-DE" sz="1400" b="1" noProof="1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36" name="Oval 35"/>
          <p:cNvSpPr/>
          <p:nvPr/>
        </p:nvSpPr>
        <p:spPr bwMode="gray">
          <a:xfrm>
            <a:off x="1763035" y="1743928"/>
            <a:ext cx="1013877" cy="837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0558" y="2064364"/>
            <a:ext cx="891838" cy="2552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46641" y="2034826"/>
            <a:ext cx="891838" cy="2552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23%</a:t>
            </a:r>
          </a:p>
        </p:txBody>
      </p:sp>
      <p:sp>
        <p:nvSpPr>
          <p:cNvPr id="19" name="Rounded Rectangle 18"/>
          <p:cNvSpPr/>
          <p:nvPr/>
        </p:nvSpPr>
        <p:spPr bwMode="gray">
          <a:xfrm>
            <a:off x="5805332" y="3845484"/>
            <a:ext cx="3089725" cy="4728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b="1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0" algn="ctr">
              <a:spcBef>
                <a:spcPts val="300"/>
              </a:spcBef>
            </a:pPr>
            <a:r>
              <a:rPr lang="hr-H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Srednja vrijednost (</a:t>
            </a:r>
            <a:r>
              <a:rPr lang="hr-HR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median</a:t>
            </a:r>
            <a:r>
              <a:rPr lang="hr-H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 kupljenih knjiga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5805331" y="4318307"/>
            <a:ext cx="3137056" cy="24938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Baza: samo oni koji su u posljednja tri mjeseca kupili knjigu: N=189</a:t>
            </a:r>
            <a:endParaRPr lang="en-US" sz="8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Oval 20"/>
          <p:cNvSpPr/>
          <p:nvPr/>
        </p:nvSpPr>
        <p:spPr bwMode="gray">
          <a:xfrm>
            <a:off x="5644452" y="1881490"/>
            <a:ext cx="756348" cy="621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5718" y="2015738"/>
            <a:ext cx="891838" cy="2552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22%</a:t>
            </a:r>
          </a:p>
        </p:txBody>
      </p:sp>
      <p:sp>
        <p:nvSpPr>
          <p:cNvPr id="31" name="Oval 30"/>
          <p:cNvSpPr/>
          <p:nvPr/>
        </p:nvSpPr>
        <p:spPr bwMode="gray">
          <a:xfrm>
            <a:off x="6926611" y="1937405"/>
            <a:ext cx="660818" cy="565085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11101" y="2069556"/>
            <a:ext cx="891838" cy="2552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19%</a:t>
            </a:r>
          </a:p>
        </p:txBody>
      </p:sp>
      <p:sp>
        <p:nvSpPr>
          <p:cNvPr id="34" name="Rectangle 33"/>
          <p:cNvSpPr/>
          <p:nvPr/>
        </p:nvSpPr>
        <p:spPr bwMode="gray">
          <a:xfrm>
            <a:off x="6894040" y="703321"/>
            <a:ext cx="2138070" cy="10136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hr-H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Nema statistički značajne  razlike u odnosu na prošlu godinu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830582" y="4361405"/>
            <a:ext cx="1657436" cy="4061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gray">
          <a:xfrm>
            <a:off x="830582" y="3889771"/>
            <a:ext cx="1657437" cy="4059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67581372"/>
              </p:ext>
            </p:extLst>
          </p:nvPr>
        </p:nvGraphicFramePr>
        <p:xfrm>
          <a:off x="600518" y="4313583"/>
          <a:ext cx="1887500" cy="52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lowchart: Process 5"/>
          <p:cNvSpPr/>
          <p:nvPr/>
        </p:nvSpPr>
        <p:spPr>
          <a:xfrm>
            <a:off x="110899" y="220045"/>
            <a:ext cx="7992888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4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dalje, knjige najčešće kupujemo sebi ili svojoj djeci</a:t>
            </a:r>
            <a:endParaRPr lang="en-US" sz="24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86954760"/>
              </p:ext>
            </p:extLst>
          </p:nvPr>
        </p:nvGraphicFramePr>
        <p:xfrm>
          <a:off x="660901" y="3792382"/>
          <a:ext cx="1732701" cy="77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89" y="838304"/>
            <a:ext cx="1181433" cy="670637"/>
          </a:xfrm>
          <a:prstGeom prst="rect">
            <a:avLst/>
          </a:prstGeom>
        </p:spPr>
      </p:pic>
      <p:pic>
        <p:nvPicPr>
          <p:cNvPr id="8194" name="Picture 2" descr="http://www.publicdomainpictures.net/pictures/20000/nahled/woman-reading-a-boo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15" y="613656"/>
            <a:ext cx="796702" cy="8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3715" y="1463465"/>
            <a:ext cx="1332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BA" sz="14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samo za sebe</a:t>
            </a:r>
            <a:r>
              <a:rPr lang="hr-BA" sz="14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</a:p>
          <a:p>
            <a:pPr algn="ctr"/>
            <a:r>
              <a:rPr lang="hr-BA" sz="14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svoju </a:t>
            </a:r>
            <a:r>
              <a:rPr lang="hr-BA" sz="14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djecu</a:t>
            </a:r>
            <a:endParaRPr lang="hr-HR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784" y="1061801"/>
            <a:ext cx="930938" cy="5469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21" y="1033144"/>
            <a:ext cx="930938" cy="54692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91648" y="1477232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BA" sz="14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za sebe i </a:t>
            </a:r>
            <a:r>
              <a:rPr lang="hr-BA" sz="14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kao </a:t>
            </a:r>
          </a:p>
          <a:p>
            <a:pPr algn="ctr"/>
            <a:r>
              <a:rPr lang="hr-BA" sz="14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poklon </a:t>
            </a:r>
            <a:r>
              <a:rPr lang="hr-BA" sz="14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drugima</a:t>
            </a:r>
            <a:endParaRPr lang="en-US" sz="14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64900" y="1461794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BA" sz="14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samo kao </a:t>
            </a:r>
            <a:endParaRPr lang="hr-BA" sz="1400" dirty="0" smtClean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hr-BA" sz="14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poklon </a:t>
            </a:r>
            <a:r>
              <a:rPr lang="hr-BA" sz="14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drugima</a:t>
            </a:r>
            <a:endParaRPr lang="hr-HR" sz="1400" dirty="0"/>
          </a:p>
        </p:txBody>
      </p:sp>
      <p:sp>
        <p:nvSpPr>
          <p:cNvPr id="25" name="Rectangle 24"/>
          <p:cNvSpPr/>
          <p:nvPr/>
        </p:nvSpPr>
        <p:spPr bwMode="gray">
          <a:xfrm>
            <a:off x="2629255" y="4361404"/>
            <a:ext cx="1739029" cy="4061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67% </a:t>
            </a:r>
            <a:endParaRPr lang="hr-HR" sz="2000" dirty="0" smtClean="0">
              <a:solidFill>
                <a:srgbClr val="5246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gray">
          <a:xfrm>
            <a:off x="2624097" y="3906955"/>
            <a:ext cx="1744186" cy="4059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72%</a:t>
            </a:r>
          </a:p>
        </p:txBody>
      </p:sp>
      <p:sp>
        <p:nvSpPr>
          <p:cNvPr id="27" name="Rectangle 26"/>
          <p:cNvSpPr/>
          <p:nvPr/>
        </p:nvSpPr>
        <p:spPr bwMode="gray">
          <a:xfrm>
            <a:off x="4590225" y="4361404"/>
            <a:ext cx="1846497" cy="4061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22% </a:t>
            </a:r>
            <a:endParaRPr lang="hr-HR" sz="2000" dirty="0" smtClean="0">
              <a:solidFill>
                <a:srgbClr val="5246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gray">
          <a:xfrm>
            <a:off x="4602585" y="3897746"/>
            <a:ext cx="1834136" cy="4059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21%</a:t>
            </a:r>
          </a:p>
        </p:txBody>
      </p:sp>
      <p:sp>
        <p:nvSpPr>
          <p:cNvPr id="29" name="Rectangle 28"/>
          <p:cNvSpPr/>
          <p:nvPr/>
        </p:nvSpPr>
        <p:spPr bwMode="gray">
          <a:xfrm>
            <a:off x="6571428" y="4361403"/>
            <a:ext cx="1751278" cy="40612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11% </a:t>
            </a:r>
            <a:endParaRPr lang="hr-HR" sz="2000" dirty="0" smtClean="0">
              <a:solidFill>
                <a:srgbClr val="5246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gray">
          <a:xfrm>
            <a:off x="6583788" y="3885785"/>
            <a:ext cx="1738918" cy="4059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7%</a:t>
            </a:r>
          </a:p>
        </p:txBody>
      </p:sp>
      <p:pic>
        <p:nvPicPr>
          <p:cNvPr id="20" name="Picture 2" descr="http://www.publicdomainpictures.net/pictures/20000/nahled/woman-reading-a-boo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94" y="633438"/>
            <a:ext cx="796702" cy="8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 bwMode="gray">
          <a:xfrm>
            <a:off x="466150" y="4378588"/>
            <a:ext cx="277872" cy="40612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32" name="Rectangle 31"/>
          <p:cNvSpPr/>
          <p:nvPr/>
        </p:nvSpPr>
        <p:spPr bwMode="gray">
          <a:xfrm>
            <a:off x="466149" y="3906955"/>
            <a:ext cx="277872" cy="405908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57796" y="4898572"/>
            <a:ext cx="8895704" cy="211459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N=189; kupci knjiga (kupili knjigu  u posljednja tri mjeseca)</a:t>
            </a:r>
          </a:p>
          <a:p>
            <a:pPr algn="just"/>
            <a:r>
              <a:rPr lang="hr-BA" sz="800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</a:t>
            </a:r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</a:rPr>
              <a:t>este </a:t>
            </a:r>
            <a:r>
              <a:rPr lang="hr-HR" sz="800" i="1" dirty="0">
                <a:solidFill>
                  <a:schemeClr val="bg2">
                    <a:lumMod val="50000"/>
                  </a:schemeClr>
                </a:solidFill>
              </a:rPr>
              <a:t>li, u posljednja 3 mjeseca, kupili 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</a:rPr>
              <a:t>knjige </a:t>
            </a:r>
            <a:r>
              <a:rPr lang="hr-HR" sz="800" i="1" dirty="0">
                <a:solidFill>
                  <a:schemeClr val="bg2">
                    <a:lumMod val="50000"/>
                  </a:schemeClr>
                </a:solidFill>
              </a:rPr>
              <a:t>za sebe i svoju djecu ili kao poklon za druge - prijatelje, članove obitelji itd.? 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</a:rPr>
              <a:t>(jedan odgovor) </a:t>
            </a:r>
            <a:endParaRPr lang="en-US" sz="800" i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gray">
          <a:xfrm>
            <a:off x="819069" y="2000726"/>
            <a:ext cx="1666881" cy="690483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gray">
          <a:xfrm>
            <a:off x="2605492" y="2000453"/>
            <a:ext cx="1738918" cy="690483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64%</a:t>
            </a:r>
          </a:p>
        </p:txBody>
      </p:sp>
      <p:sp>
        <p:nvSpPr>
          <p:cNvPr id="37" name="Rectangle 36"/>
          <p:cNvSpPr/>
          <p:nvPr/>
        </p:nvSpPr>
        <p:spPr bwMode="gray">
          <a:xfrm>
            <a:off x="4578711" y="2000453"/>
            <a:ext cx="1855940" cy="690483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24%</a:t>
            </a:r>
          </a:p>
        </p:txBody>
      </p:sp>
      <p:sp>
        <p:nvSpPr>
          <p:cNvPr id="38" name="Rectangle 37"/>
          <p:cNvSpPr/>
          <p:nvPr/>
        </p:nvSpPr>
        <p:spPr bwMode="gray">
          <a:xfrm>
            <a:off x="6559914" y="2000452"/>
            <a:ext cx="1738918" cy="690483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12%</a:t>
            </a:r>
          </a:p>
        </p:txBody>
      </p:sp>
      <p:sp>
        <p:nvSpPr>
          <p:cNvPr id="39" name="Rectangle 38"/>
          <p:cNvSpPr/>
          <p:nvPr/>
        </p:nvSpPr>
        <p:spPr bwMode="gray">
          <a:xfrm>
            <a:off x="454636" y="2000726"/>
            <a:ext cx="348531" cy="690483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34" name="Rectangle 33"/>
          <p:cNvSpPr/>
          <p:nvPr/>
        </p:nvSpPr>
        <p:spPr bwMode="gray">
          <a:xfrm>
            <a:off x="819068" y="2789435"/>
            <a:ext cx="1666882" cy="59941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gray">
          <a:xfrm>
            <a:off x="2605492" y="2789161"/>
            <a:ext cx="1738918" cy="59941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72%</a:t>
            </a:r>
          </a:p>
        </p:txBody>
      </p:sp>
      <p:sp>
        <p:nvSpPr>
          <p:cNvPr id="42" name="Rectangle 41"/>
          <p:cNvSpPr/>
          <p:nvPr/>
        </p:nvSpPr>
        <p:spPr bwMode="gray">
          <a:xfrm>
            <a:off x="4578710" y="2789161"/>
            <a:ext cx="1855941" cy="59941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17%</a:t>
            </a:r>
          </a:p>
        </p:txBody>
      </p:sp>
      <p:sp>
        <p:nvSpPr>
          <p:cNvPr id="43" name="Rectangle 42"/>
          <p:cNvSpPr/>
          <p:nvPr/>
        </p:nvSpPr>
        <p:spPr bwMode="gray">
          <a:xfrm>
            <a:off x="6559914" y="2789160"/>
            <a:ext cx="1738918" cy="59941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11%</a:t>
            </a:r>
          </a:p>
        </p:txBody>
      </p:sp>
      <p:sp>
        <p:nvSpPr>
          <p:cNvPr id="44" name="Rectangle 43"/>
          <p:cNvSpPr/>
          <p:nvPr/>
        </p:nvSpPr>
        <p:spPr bwMode="gray">
          <a:xfrm>
            <a:off x="454636" y="2789435"/>
            <a:ext cx="348531" cy="59941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78113" y="3017983"/>
            <a:ext cx="753602" cy="20260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</a:t>
            </a:r>
          </a:p>
        </p:txBody>
      </p:sp>
      <p:sp>
        <p:nvSpPr>
          <p:cNvPr id="46" name="Rectangle 45"/>
          <p:cNvSpPr/>
          <p:nvPr/>
        </p:nvSpPr>
        <p:spPr bwMode="gray">
          <a:xfrm>
            <a:off x="828513" y="3434775"/>
            <a:ext cx="1657437" cy="4059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gray">
          <a:xfrm>
            <a:off x="2622028" y="3451959"/>
            <a:ext cx="1744186" cy="4059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64%</a:t>
            </a:r>
          </a:p>
        </p:txBody>
      </p:sp>
      <p:sp>
        <p:nvSpPr>
          <p:cNvPr id="49" name="Rectangle 48"/>
          <p:cNvSpPr/>
          <p:nvPr/>
        </p:nvSpPr>
        <p:spPr bwMode="gray">
          <a:xfrm>
            <a:off x="4600516" y="3442750"/>
            <a:ext cx="1834136" cy="4059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26%</a:t>
            </a:r>
          </a:p>
        </p:txBody>
      </p:sp>
      <p:sp>
        <p:nvSpPr>
          <p:cNvPr id="50" name="Rectangle 49"/>
          <p:cNvSpPr/>
          <p:nvPr/>
        </p:nvSpPr>
        <p:spPr bwMode="gray">
          <a:xfrm>
            <a:off x="6581719" y="3430789"/>
            <a:ext cx="1738918" cy="4059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51" name="Rectangle 50"/>
          <p:cNvSpPr/>
          <p:nvPr/>
        </p:nvSpPr>
        <p:spPr bwMode="gray">
          <a:xfrm>
            <a:off x="464080" y="3451959"/>
            <a:ext cx="277872" cy="405908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graphicFrame>
        <p:nvGraphicFramePr>
          <p:cNvPr id="52" name="Chart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159144"/>
              </p:ext>
            </p:extLst>
          </p:nvPr>
        </p:nvGraphicFramePr>
        <p:xfrm>
          <a:off x="1009028" y="3364464"/>
          <a:ext cx="1212690" cy="62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468019" y="3529010"/>
            <a:ext cx="753602" cy="2333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</a:t>
            </a:r>
          </a:p>
        </p:txBody>
      </p:sp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551611"/>
              </p:ext>
            </p:extLst>
          </p:nvPr>
        </p:nvGraphicFramePr>
        <p:xfrm>
          <a:off x="57796" y="2649611"/>
          <a:ext cx="2316480" cy="878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4" name="Rectangle 53"/>
          <p:cNvSpPr/>
          <p:nvPr/>
        </p:nvSpPr>
        <p:spPr bwMode="gray">
          <a:xfrm>
            <a:off x="314325" y="1948770"/>
            <a:ext cx="8124825" cy="840389"/>
          </a:xfrm>
          <a:prstGeom prst="rect">
            <a:avLst/>
          </a:prstGeom>
          <a:noFill/>
          <a:ln w="349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5" name="Char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177991"/>
              </p:ext>
            </p:extLst>
          </p:nvPr>
        </p:nvGraphicFramePr>
        <p:xfrm>
          <a:off x="361950" y="1914381"/>
          <a:ext cx="2316480" cy="878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68019" y="2254559"/>
            <a:ext cx="753602" cy="2333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56" name="Rectangle 55"/>
          <p:cNvSpPr/>
          <p:nvPr/>
        </p:nvSpPr>
        <p:spPr bwMode="gray">
          <a:xfrm>
            <a:off x="819069" y="1026722"/>
            <a:ext cx="1628775" cy="840389"/>
          </a:xfrm>
          <a:prstGeom prst="rect">
            <a:avLst/>
          </a:prstGeom>
          <a:noFill/>
          <a:ln w="349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Kupili knjigu: </a:t>
            </a:r>
          </a:p>
        </p:txBody>
      </p:sp>
    </p:spTree>
    <p:extLst>
      <p:ext uri="{BB962C8B-B14F-4D97-AF65-F5344CB8AC3E}">
        <p14:creationId xmlns:p14="http://schemas.microsoft.com/office/powerpoint/2010/main" val="35093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http://cdn.theresurgence.com/images/books/boo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7712"/>
            <a:ext cx="2632959" cy="189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lowchart: Process 31"/>
          <p:cNvSpPr/>
          <p:nvPr/>
        </p:nvSpPr>
        <p:spPr>
          <a:xfrm>
            <a:off x="6428516" y="1316107"/>
            <a:ext cx="756000" cy="48600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52%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6428516" y="1821996"/>
            <a:ext cx="756000" cy="48600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30%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6404310" y="2342161"/>
            <a:ext cx="756000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23%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6443786" y="4038516"/>
            <a:ext cx="756000" cy="486000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8%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6402227" y="2886382"/>
            <a:ext cx="756000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24%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6443786" y="3460188"/>
            <a:ext cx="756000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26%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6428516" y="927754"/>
            <a:ext cx="756000" cy="32504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2014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87079" y="220045"/>
            <a:ext cx="7816708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dalje najveći postotak građana Hrvatske kupuje beletristiku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37683" y="1327316"/>
            <a:ext cx="4448617" cy="48600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beletristika 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2590364" y="1814451"/>
            <a:ext cx="2075014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knjige </a:t>
            </a:r>
            <a:r>
              <a:rPr lang="hr-BA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 djecu </a:t>
            </a:r>
            <a:endParaRPr lang="hr-BA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2587079" y="2339745"/>
            <a:ext cx="2075014" cy="48600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publicistika 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2587079" y="4038516"/>
            <a:ext cx="2075014" cy="486000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2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Enciklopedije/rječnici/atlasi</a:t>
            </a:r>
            <a:endParaRPr lang="en-US" sz="12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587079" y="2879059"/>
            <a:ext cx="2075014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16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hr-BA" sz="16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tručne/znanstvene  </a:t>
            </a:r>
            <a:r>
              <a:rPr lang="hr-BA" sz="16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knjige </a:t>
            </a:r>
            <a:endParaRPr lang="hr-BA" sz="1600" dirty="0" smtClean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2587079" y="3462384"/>
            <a:ext cx="2075014" cy="48600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priručnici</a:t>
            </a:r>
            <a:endParaRPr lang="en-US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5590870" y="1316107"/>
            <a:ext cx="756000" cy="48600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47%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5590870" y="1821996"/>
            <a:ext cx="756000" cy="48600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25%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566664" y="2342161"/>
            <a:ext cx="756000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16%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5606140" y="4038516"/>
            <a:ext cx="756000" cy="486000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5564581" y="2886382"/>
            <a:ext cx="756000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23%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5606140" y="3460188"/>
            <a:ext cx="756000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14%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5590870" y="927754"/>
            <a:ext cx="756000" cy="32504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7797" y="4840002"/>
            <a:ext cx="7133579" cy="27003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N=189; kupci knjiga (kupili knjigu  u posljednja tri mjeseca)</a:t>
            </a:r>
          </a:p>
          <a:p>
            <a:pPr algn="just"/>
            <a:r>
              <a:rPr lang="hr-BA" sz="800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</a:t>
            </a:r>
            <a:r>
              <a:rPr lang="hr-HR" sz="800" i="1" dirty="0">
                <a:solidFill>
                  <a:schemeClr val="bg2">
                    <a:lumMod val="50000"/>
                  </a:schemeClr>
                </a:solidFill>
              </a:rPr>
              <a:t>Koje vrste knjiga ste u posljednja tri mjeseca kupili na hrvatskom ili/i stranom jeziku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</a:rPr>
              <a:t>? (više odgovora) </a:t>
            </a:r>
            <a:endParaRPr lang="en-US" sz="800" i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Flowchart: Process 46"/>
          <p:cNvSpPr/>
          <p:nvPr/>
        </p:nvSpPr>
        <p:spPr>
          <a:xfrm>
            <a:off x="4763148" y="1326477"/>
            <a:ext cx="756000" cy="48600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35%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Flowchart: Process 47"/>
          <p:cNvSpPr/>
          <p:nvPr/>
        </p:nvSpPr>
        <p:spPr>
          <a:xfrm>
            <a:off x="4761410" y="1821996"/>
            <a:ext cx="756000" cy="48600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33%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Flowchart: Process 48"/>
          <p:cNvSpPr/>
          <p:nvPr/>
        </p:nvSpPr>
        <p:spPr>
          <a:xfrm>
            <a:off x="4764016" y="3467509"/>
            <a:ext cx="756000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20%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Flowchart: Process 49"/>
          <p:cNvSpPr/>
          <p:nvPr/>
        </p:nvSpPr>
        <p:spPr>
          <a:xfrm>
            <a:off x="4736859" y="2896752"/>
            <a:ext cx="756000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33%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Flowchart: Process 50"/>
          <p:cNvSpPr/>
          <p:nvPr/>
        </p:nvSpPr>
        <p:spPr>
          <a:xfrm>
            <a:off x="4751049" y="2349483"/>
            <a:ext cx="756000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20%</a:t>
            </a:r>
          </a:p>
        </p:txBody>
      </p:sp>
      <p:sp>
        <p:nvSpPr>
          <p:cNvPr id="52" name="Flowchart: Process 51"/>
          <p:cNvSpPr/>
          <p:nvPr/>
        </p:nvSpPr>
        <p:spPr>
          <a:xfrm>
            <a:off x="4779671" y="4038516"/>
            <a:ext cx="756000" cy="486000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19%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Flowchart: Process 52"/>
          <p:cNvSpPr/>
          <p:nvPr/>
        </p:nvSpPr>
        <p:spPr>
          <a:xfrm>
            <a:off x="4792976" y="935076"/>
            <a:ext cx="756000" cy="32504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2011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Up Arrow 55"/>
          <p:cNvSpPr/>
          <p:nvPr/>
        </p:nvSpPr>
        <p:spPr bwMode="gray">
          <a:xfrm rot="10800000" flipV="1">
            <a:off x="8825823" y="1948899"/>
            <a:ext cx="341906" cy="233883"/>
          </a:xfrm>
          <a:prstGeom prst="up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lowchart: Process 53"/>
          <p:cNvSpPr/>
          <p:nvPr/>
        </p:nvSpPr>
        <p:spPr>
          <a:xfrm>
            <a:off x="7242318" y="1316107"/>
            <a:ext cx="756000" cy="48600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48%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Flowchart: Process 56"/>
          <p:cNvSpPr/>
          <p:nvPr/>
        </p:nvSpPr>
        <p:spPr>
          <a:xfrm>
            <a:off x="7242318" y="1821996"/>
            <a:ext cx="756000" cy="48600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hr-H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0%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Flowchart: Process 57"/>
          <p:cNvSpPr/>
          <p:nvPr/>
        </p:nvSpPr>
        <p:spPr>
          <a:xfrm>
            <a:off x="7218112" y="2342161"/>
            <a:ext cx="756000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22%</a:t>
            </a:r>
          </a:p>
        </p:txBody>
      </p:sp>
      <p:sp>
        <p:nvSpPr>
          <p:cNvPr id="59" name="Flowchart: Process 58"/>
          <p:cNvSpPr/>
          <p:nvPr/>
        </p:nvSpPr>
        <p:spPr>
          <a:xfrm>
            <a:off x="7257588" y="4038516"/>
            <a:ext cx="756000" cy="486000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Flowchart: Process 59"/>
          <p:cNvSpPr/>
          <p:nvPr/>
        </p:nvSpPr>
        <p:spPr>
          <a:xfrm>
            <a:off x="7216029" y="2886382"/>
            <a:ext cx="756000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26%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Flowchart: Process 60"/>
          <p:cNvSpPr/>
          <p:nvPr/>
        </p:nvSpPr>
        <p:spPr>
          <a:xfrm>
            <a:off x="7257588" y="3460188"/>
            <a:ext cx="756000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12%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Flowchart: Process 61"/>
          <p:cNvSpPr/>
          <p:nvPr/>
        </p:nvSpPr>
        <p:spPr>
          <a:xfrm>
            <a:off x="7242318" y="927754"/>
            <a:ext cx="756000" cy="32504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2015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Flowchart: Process 62"/>
          <p:cNvSpPr/>
          <p:nvPr/>
        </p:nvSpPr>
        <p:spPr>
          <a:xfrm>
            <a:off x="8054553" y="1316952"/>
            <a:ext cx="756000" cy="48600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47%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Flowchart: Process 63"/>
          <p:cNvSpPr/>
          <p:nvPr/>
        </p:nvSpPr>
        <p:spPr>
          <a:xfrm>
            <a:off x="8054553" y="1822841"/>
            <a:ext cx="756000" cy="48600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hr-HR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hr-HR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Flowchart: Process 64"/>
          <p:cNvSpPr/>
          <p:nvPr/>
        </p:nvSpPr>
        <p:spPr>
          <a:xfrm>
            <a:off x="8030347" y="2343006"/>
            <a:ext cx="756000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21%</a:t>
            </a:r>
          </a:p>
        </p:txBody>
      </p:sp>
      <p:sp>
        <p:nvSpPr>
          <p:cNvPr id="66" name="Flowchart: Process 65"/>
          <p:cNvSpPr/>
          <p:nvPr/>
        </p:nvSpPr>
        <p:spPr>
          <a:xfrm>
            <a:off x="8069823" y="4039361"/>
            <a:ext cx="756000" cy="486000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5%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Flowchart: Process 66"/>
          <p:cNvSpPr/>
          <p:nvPr/>
        </p:nvSpPr>
        <p:spPr>
          <a:xfrm>
            <a:off x="8028264" y="2887227"/>
            <a:ext cx="756000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20%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Flowchart: Process 67"/>
          <p:cNvSpPr/>
          <p:nvPr/>
        </p:nvSpPr>
        <p:spPr>
          <a:xfrm>
            <a:off x="8069823" y="3461033"/>
            <a:ext cx="756000" cy="48600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19%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Flowchart: Process 68"/>
          <p:cNvSpPr/>
          <p:nvPr/>
        </p:nvSpPr>
        <p:spPr>
          <a:xfrm>
            <a:off x="8052471" y="927159"/>
            <a:ext cx="756000" cy="32504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Rectangle 69"/>
          <p:cNvSpPr/>
          <p:nvPr/>
        </p:nvSpPr>
        <p:spPr bwMode="gray">
          <a:xfrm>
            <a:off x="7998318" y="881282"/>
            <a:ext cx="879838" cy="3805017"/>
          </a:xfrm>
          <a:prstGeom prst="rect">
            <a:avLst/>
          </a:prstGeom>
          <a:noFill/>
          <a:ln w="349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4.bp.blogspot.com/-2DLuUp9hKo0/T0VxMT0hWaI/AAAAAAAAAtk/Hcbh-ZxgsPo/s1600/2-food-for-thought-books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5401" y="2701362"/>
            <a:ext cx="2548598" cy="24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110899" y="1749"/>
            <a:ext cx="7992888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Knjige se kupuju najčešće </a:t>
            </a:r>
            <a:r>
              <a:rPr lang="hr-BA" sz="20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</a:t>
            </a:r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knjižari ili na kiosku  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235516" y="1036201"/>
            <a:ext cx="2431484" cy="3069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knjižari </a:t>
            </a:r>
          </a:p>
        </p:txBody>
      </p:sp>
      <p:sp>
        <p:nvSpPr>
          <p:cNvPr id="50" name="Flowchart: Process 49"/>
          <p:cNvSpPr/>
          <p:nvPr/>
        </p:nvSpPr>
        <p:spPr>
          <a:xfrm>
            <a:off x="235516" y="1398081"/>
            <a:ext cx="2431484" cy="310092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 kiosku (ne uz novine)</a:t>
            </a:r>
            <a:endParaRPr lang="en-US" sz="16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Flowchart: Process 50"/>
          <p:cNvSpPr/>
          <p:nvPr/>
        </p:nvSpPr>
        <p:spPr>
          <a:xfrm>
            <a:off x="235516" y="1761689"/>
            <a:ext cx="2431484" cy="310092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6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Knjiga uz novine </a:t>
            </a:r>
            <a:endParaRPr lang="en-US" sz="1600" i="1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Flowchart: Process 57"/>
          <p:cNvSpPr/>
          <p:nvPr/>
        </p:nvSpPr>
        <p:spPr>
          <a:xfrm>
            <a:off x="235516" y="2125298"/>
            <a:ext cx="2431484" cy="310092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6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 sajmu knjiga </a:t>
            </a:r>
            <a:endParaRPr lang="en-US" sz="1600" i="1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Flowchart: Process 58"/>
          <p:cNvSpPr/>
          <p:nvPr/>
        </p:nvSpPr>
        <p:spPr>
          <a:xfrm>
            <a:off x="245830" y="3971696"/>
            <a:ext cx="2431484" cy="310092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6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 uličnom štandu </a:t>
            </a:r>
            <a:endParaRPr lang="en-US" sz="1600" i="1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Flowchart: Process 65"/>
          <p:cNvSpPr/>
          <p:nvPr/>
        </p:nvSpPr>
        <p:spPr>
          <a:xfrm>
            <a:off x="243322" y="3596201"/>
            <a:ext cx="2431484" cy="310092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6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Direktno kod nakladnika </a:t>
            </a:r>
            <a:endParaRPr lang="en-US" sz="1600" i="1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Flowchart: Process 69"/>
          <p:cNvSpPr/>
          <p:nvPr/>
        </p:nvSpPr>
        <p:spPr>
          <a:xfrm>
            <a:off x="256547" y="4715275"/>
            <a:ext cx="2431484" cy="310092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6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klubu knjige </a:t>
            </a:r>
            <a:endParaRPr lang="en-US" sz="1600" i="1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Flowchart: Process 73"/>
          <p:cNvSpPr/>
          <p:nvPr/>
        </p:nvSpPr>
        <p:spPr>
          <a:xfrm>
            <a:off x="235516" y="4352181"/>
            <a:ext cx="2431484" cy="310092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6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Internet knjižari </a:t>
            </a:r>
            <a:endParaRPr lang="en-US" sz="1600" i="1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Flowchart: Process 77"/>
          <p:cNvSpPr/>
          <p:nvPr/>
        </p:nvSpPr>
        <p:spPr>
          <a:xfrm>
            <a:off x="235516" y="2488906"/>
            <a:ext cx="2431484" cy="310092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6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Hyper/Super marketu </a:t>
            </a:r>
            <a:endParaRPr lang="en-US" sz="1600" i="1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Flowchart: Process 62"/>
          <p:cNvSpPr/>
          <p:nvPr/>
        </p:nvSpPr>
        <p:spPr>
          <a:xfrm>
            <a:off x="243322" y="3228716"/>
            <a:ext cx="2431484" cy="310092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6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antikvarijatu</a:t>
            </a:r>
            <a:endParaRPr lang="en-US" sz="1600" i="1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gray">
          <a:xfrm>
            <a:off x="2750445" y="1030824"/>
            <a:ext cx="792855" cy="3069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755333" y="745959"/>
            <a:ext cx="905984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b="1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98" name="Rectangle 97"/>
          <p:cNvSpPr/>
          <p:nvPr/>
        </p:nvSpPr>
        <p:spPr bwMode="gray">
          <a:xfrm>
            <a:off x="2750445" y="1394145"/>
            <a:ext cx="792855" cy="3069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23%</a:t>
            </a:r>
          </a:p>
        </p:txBody>
      </p:sp>
      <p:sp>
        <p:nvSpPr>
          <p:cNvPr id="99" name="Rectangle 98"/>
          <p:cNvSpPr/>
          <p:nvPr/>
        </p:nvSpPr>
        <p:spPr bwMode="gray">
          <a:xfrm>
            <a:off x="2750445" y="1757465"/>
            <a:ext cx="792855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17%</a:t>
            </a:r>
          </a:p>
        </p:txBody>
      </p:sp>
      <p:sp>
        <p:nvSpPr>
          <p:cNvPr id="100" name="Rectangle 99"/>
          <p:cNvSpPr/>
          <p:nvPr/>
        </p:nvSpPr>
        <p:spPr bwMode="gray">
          <a:xfrm>
            <a:off x="2750445" y="2120785"/>
            <a:ext cx="792855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21%*</a:t>
            </a:r>
          </a:p>
        </p:txBody>
      </p:sp>
      <p:sp>
        <p:nvSpPr>
          <p:cNvPr id="101" name="Rectangle 100"/>
          <p:cNvSpPr/>
          <p:nvPr/>
        </p:nvSpPr>
        <p:spPr bwMode="gray">
          <a:xfrm>
            <a:off x="2760759" y="3966608"/>
            <a:ext cx="792855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5%</a:t>
            </a:r>
          </a:p>
        </p:txBody>
      </p:sp>
      <p:sp>
        <p:nvSpPr>
          <p:cNvPr id="102" name="Rectangle 101"/>
          <p:cNvSpPr/>
          <p:nvPr/>
        </p:nvSpPr>
        <p:spPr bwMode="gray">
          <a:xfrm>
            <a:off x="2758251" y="3590824"/>
            <a:ext cx="792855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7%</a:t>
            </a:r>
          </a:p>
        </p:txBody>
      </p:sp>
      <p:sp>
        <p:nvSpPr>
          <p:cNvPr id="103" name="Rectangle 102"/>
          <p:cNvSpPr/>
          <p:nvPr/>
        </p:nvSpPr>
        <p:spPr bwMode="gray">
          <a:xfrm>
            <a:off x="2771476" y="4709898"/>
            <a:ext cx="792855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3%</a:t>
            </a:r>
          </a:p>
        </p:txBody>
      </p:sp>
      <p:sp>
        <p:nvSpPr>
          <p:cNvPr id="104" name="Rectangle 103"/>
          <p:cNvSpPr/>
          <p:nvPr/>
        </p:nvSpPr>
        <p:spPr bwMode="gray">
          <a:xfrm>
            <a:off x="2755333" y="4349946"/>
            <a:ext cx="792855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6%</a:t>
            </a:r>
          </a:p>
        </p:txBody>
      </p:sp>
      <p:sp>
        <p:nvSpPr>
          <p:cNvPr id="105" name="Rectangle 104"/>
          <p:cNvSpPr/>
          <p:nvPr/>
        </p:nvSpPr>
        <p:spPr bwMode="gray">
          <a:xfrm>
            <a:off x="2750445" y="2484105"/>
            <a:ext cx="792855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11%</a:t>
            </a:r>
          </a:p>
        </p:txBody>
      </p:sp>
      <p:sp>
        <p:nvSpPr>
          <p:cNvPr id="47" name="Rectangle 46"/>
          <p:cNvSpPr/>
          <p:nvPr/>
        </p:nvSpPr>
        <p:spPr bwMode="gray">
          <a:xfrm>
            <a:off x="3638156" y="1041934"/>
            <a:ext cx="781444" cy="3069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09581" y="755655"/>
            <a:ext cx="905254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b="1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54" name="Rectangle 53"/>
          <p:cNvSpPr/>
          <p:nvPr/>
        </p:nvSpPr>
        <p:spPr bwMode="gray">
          <a:xfrm>
            <a:off x="3638156" y="1405386"/>
            <a:ext cx="781444" cy="3069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29%</a:t>
            </a:r>
          </a:p>
        </p:txBody>
      </p:sp>
      <p:sp>
        <p:nvSpPr>
          <p:cNvPr id="57" name="Rectangle 56"/>
          <p:cNvSpPr/>
          <p:nvPr/>
        </p:nvSpPr>
        <p:spPr bwMode="gray">
          <a:xfrm>
            <a:off x="3638156" y="1768837"/>
            <a:ext cx="781444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18%</a:t>
            </a:r>
          </a:p>
        </p:txBody>
      </p:sp>
      <p:sp>
        <p:nvSpPr>
          <p:cNvPr id="62" name="Rectangle 61"/>
          <p:cNvSpPr/>
          <p:nvPr/>
        </p:nvSpPr>
        <p:spPr bwMode="gray">
          <a:xfrm>
            <a:off x="3638156" y="2132289"/>
            <a:ext cx="781444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8%</a:t>
            </a:r>
          </a:p>
        </p:txBody>
      </p:sp>
      <p:sp>
        <p:nvSpPr>
          <p:cNvPr id="65" name="Rectangle 64"/>
          <p:cNvSpPr/>
          <p:nvPr/>
        </p:nvSpPr>
        <p:spPr bwMode="gray">
          <a:xfrm>
            <a:off x="3648470" y="3978374"/>
            <a:ext cx="781444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7%</a:t>
            </a:r>
          </a:p>
        </p:txBody>
      </p:sp>
      <p:sp>
        <p:nvSpPr>
          <p:cNvPr id="69" name="Rectangle 68"/>
          <p:cNvSpPr/>
          <p:nvPr/>
        </p:nvSpPr>
        <p:spPr bwMode="gray">
          <a:xfrm>
            <a:off x="3645962" y="3601934"/>
            <a:ext cx="781444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5%</a:t>
            </a:r>
          </a:p>
        </p:txBody>
      </p:sp>
      <p:sp>
        <p:nvSpPr>
          <p:cNvPr id="73" name="Rectangle 72"/>
          <p:cNvSpPr/>
          <p:nvPr/>
        </p:nvSpPr>
        <p:spPr bwMode="gray">
          <a:xfrm>
            <a:off x="3659187" y="4721008"/>
            <a:ext cx="781444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77" name="Rectangle 76"/>
          <p:cNvSpPr/>
          <p:nvPr/>
        </p:nvSpPr>
        <p:spPr bwMode="gray">
          <a:xfrm>
            <a:off x="3643044" y="4361056"/>
            <a:ext cx="781444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4%</a:t>
            </a:r>
          </a:p>
        </p:txBody>
      </p:sp>
      <p:sp>
        <p:nvSpPr>
          <p:cNvPr id="81" name="Rectangle 80"/>
          <p:cNvSpPr/>
          <p:nvPr/>
        </p:nvSpPr>
        <p:spPr bwMode="gray">
          <a:xfrm>
            <a:off x="3638156" y="2495740"/>
            <a:ext cx="781444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64" name="Rectangle 63"/>
          <p:cNvSpPr/>
          <p:nvPr/>
        </p:nvSpPr>
        <p:spPr bwMode="gray">
          <a:xfrm>
            <a:off x="3645962" y="3235080"/>
            <a:ext cx="781444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68" name="Rectangle 67"/>
          <p:cNvSpPr/>
          <p:nvPr/>
        </p:nvSpPr>
        <p:spPr bwMode="gray">
          <a:xfrm>
            <a:off x="3645962" y="2865055"/>
            <a:ext cx="781444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71" name="Flowchart: Process 70"/>
          <p:cNvSpPr/>
          <p:nvPr/>
        </p:nvSpPr>
        <p:spPr>
          <a:xfrm>
            <a:off x="243322" y="2859004"/>
            <a:ext cx="2431484" cy="310092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6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Hrvatskim poštama</a:t>
            </a:r>
            <a:endParaRPr lang="en-US" sz="1600" i="1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gray">
          <a:xfrm>
            <a:off x="4506354" y="1041934"/>
            <a:ext cx="780021" cy="3069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78947" y="756790"/>
            <a:ext cx="895948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b="1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79" name="Rectangle 78"/>
          <p:cNvSpPr/>
          <p:nvPr/>
        </p:nvSpPr>
        <p:spPr bwMode="gray">
          <a:xfrm>
            <a:off x="4506354" y="1405386"/>
            <a:ext cx="780021" cy="3069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24%</a:t>
            </a:r>
          </a:p>
        </p:txBody>
      </p:sp>
      <p:sp>
        <p:nvSpPr>
          <p:cNvPr id="80" name="Rectangle 79"/>
          <p:cNvSpPr/>
          <p:nvPr/>
        </p:nvSpPr>
        <p:spPr bwMode="gray">
          <a:xfrm>
            <a:off x="4506354" y="1768837"/>
            <a:ext cx="780021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13%</a:t>
            </a:r>
          </a:p>
        </p:txBody>
      </p:sp>
      <p:sp>
        <p:nvSpPr>
          <p:cNvPr id="82" name="Rectangle 81"/>
          <p:cNvSpPr/>
          <p:nvPr/>
        </p:nvSpPr>
        <p:spPr bwMode="gray">
          <a:xfrm>
            <a:off x="4506354" y="2132289"/>
            <a:ext cx="780021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13%</a:t>
            </a:r>
          </a:p>
        </p:txBody>
      </p:sp>
      <p:sp>
        <p:nvSpPr>
          <p:cNvPr id="83" name="Rectangle 82"/>
          <p:cNvSpPr/>
          <p:nvPr/>
        </p:nvSpPr>
        <p:spPr bwMode="gray">
          <a:xfrm>
            <a:off x="4516668" y="3978374"/>
            <a:ext cx="780021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7%</a:t>
            </a:r>
          </a:p>
        </p:txBody>
      </p:sp>
      <p:sp>
        <p:nvSpPr>
          <p:cNvPr id="84" name="Rectangle 83"/>
          <p:cNvSpPr/>
          <p:nvPr/>
        </p:nvSpPr>
        <p:spPr bwMode="gray">
          <a:xfrm>
            <a:off x="4514160" y="3601934"/>
            <a:ext cx="780021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86" name="Rectangle 85"/>
          <p:cNvSpPr/>
          <p:nvPr/>
        </p:nvSpPr>
        <p:spPr bwMode="gray">
          <a:xfrm>
            <a:off x="4527385" y="4721008"/>
            <a:ext cx="780021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7%</a:t>
            </a:r>
          </a:p>
        </p:txBody>
      </p:sp>
      <p:sp>
        <p:nvSpPr>
          <p:cNvPr id="88" name="Rectangle 87"/>
          <p:cNvSpPr/>
          <p:nvPr/>
        </p:nvSpPr>
        <p:spPr bwMode="gray">
          <a:xfrm>
            <a:off x="4511242" y="4361056"/>
            <a:ext cx="780021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2%</a:t>
            </a:r>
          </a:p>
        </p:txBody>
      </p:sp>
      <p:sp>
        <p:nvSpPr>
          <p:cNvPr id="92" name="Rectangle 91"/>
          <p:cNvSpPr/>
          <p:nvPr/>
        </p:nvSpPr>
        <p:spPr bwMode="gray">
          <a:xfrm>
            <a:off x="4506354" y="2495740"/>
            <a:ext cx="780021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13%</a:t>
            </a:r>
          </a:p>
        </p:txBody>
      </p:sp>
      <p:sp>
        <p:nvSpPr>
          <p:cNvPr id="94" name="Rectangle 93"/>
          <p:cNvSpPr/>
          <p:nvPr/>
        </p:nvSpPr>
        <p:spPr bwMode="gray">
          <a:xfrm>
            <a:off x="4514160" y="3235080"/>
            <a:ext cx="780021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7%</a:t>
            </a:r>
          </a:p>
        </p:txBody>
      </p:sp>
      <p:sp>
        <p:nvSpPr>
          <p:cNvPr id="97" name="Rectangle 96"/>
          <p:cNvSpPr/>
          <p:nvPr/>
        </p:nvSpPr>
        <p:spPr bwMode="gray">
          <a:xfrm>
            <a:off x="4514160" y="2865055"/>
            <a:ext cx="780021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7%</a:t>
            </a:r>
          </a:p>
        </p:txBody>
      </p:sp>
      <p:sp>
        <p:nvSpPr>
          <p:cNvPr id="118" name="Up Arrow 117"/>
          <p:cNvSpPr/>
          <p:nvPr/>
        </p:nvSpPr>
        <p:spPr bwMode="gray">
          <a:xfrm rot="10800000" flipV="1">
            <a:off x="7085773" y="2147064"/>
            <a:ext cx="341906" cy="233883"/>
          </a:xfrm>
          <a:prstGeom prst="upArrow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 bwMode="gray">
          <a:xfrm>
            <a:off x="5374895" y="1044588"/>
            <a:ext cx="759205" cy="3069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56%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374894" y="756790"/>
            <a:ext cx="759205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b="1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08" name="Rectangle 107"/>
          <p:cNvSpPr/>
          <p:nvPr/>
        </p:nvSpPr>
        <p:spPr bwMode="gray">
          <a:xfrm>
            <a:off x="5374895" y="1408039"/>
            <a:ext cx="759205" cy="3069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21%</a:t>
            </a:r>
          </a:p>
        </p:txBody>
      </p:sp>
      <p:sp>
        <p:nvSpPr>
          <p:cNvPr id="109" name="Rectangle 108"/>
          <p:cNvSpPr/>
          <p:nvPr/>
        </p:nvSpPr>
        <p:spPr bwMode="gray">
          <a:xfrm>
            <a:off x="5374895" y="1771491"/>
            <a:ext cx="759205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110" name="Rectangle 109"/>
          <p:cNvSpPr/>
          <p:nvPr/>
        </p:nvSpPr>
        <p:spPr bwMode="gray">
          <a:xfrm>
            <a:off x="5374895" y="2134942"/>
            <a:ext cx="759205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11" name="Rectangle 110"/>
          <p:cNvSpPr/>
          <p:nvPr/>
        </p:nvSpPr>
        <p:spPr bwMode="gray">
          <a:xfrm>
            <a:off x="5385209" y="3981027"/>
            <a:ext cx="759205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12" name="Rectangle 111"/>
          <p:cNvSpPr/>
          <p:nvPr/>
        </p:nvSpPr>
        <p:spPr bwMode="gray">
          <a:xfrm>
            <a:off x="5382701" y="3604587"/>
            <a:ext cx="759205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13" name="Rectangle 112"/>
          <p:cNvSpPr/>
          <p:nvPr/>
        </p:nvSpPr>
        <p:spPr bwMode="gray">
          <a:xfrm>
            <a:off x="5395926" y="4723661"/>
            <a:ext cx="759205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14" name="Rectangle 113"/>
          <p:cNvSpPr/>
          <p:nvPr/>
        </p:nvSpPr>
        <p:spPr bwMode="gray">
          <a:xfrm>
            <a:off x="5379783" y="4363709"/>
            <a:ext cx="759205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16" name="Rectangle 115"/>
          <p:cNvSpPr/>
          <p:nvPr/>
        </p:nvSpPr>
        <p:spPr bwMode="gray">
          <a:xfrm>
            <a:off x="5374895" y="2498393"/>
            <a:ext cx="759205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17" name="Rectangle 116"/>
          <p:cNvSpPr/>
          <p:nvPr/>
        </p:nvSpPr>
        <p:spPr bwMode="gray">
          <a:xfrm>
            <a:off x="5382701" y="3237733"/>
            <a:ext cx="759205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21" name="Rectangle 120"/>
          <p:cNvSpPr/>
          <p:nvPr/>
        </p:nvSpPr>
        <p:spPr bwMode="gray">
          <a:xfrm>
            <a:off x="5382701" y="2867708"/>
            <a:ext cx="759205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87" name="Rectangle 86"/>
          <p:cNvSpPr/>
          <p:nvPr/>
        </p:nvSpPr>
        <p:spPr bwMode="gray">
          <a:xfrm>
            <a:off x="6222620" y="1044588"/>
            <a:ext cx="759205" cy="3069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49%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215798" y="745959"/>
            <a:ext cx="759205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22" name="Rectangle 121"/>
          <p:cNvSpPr/>
          <p:nvPr/>
        </p:nvSpPr>
        <p:spPr bwMode="gray">
          <a:xfrm>
            <a:off x="6222620" y="1408039"/>
            <a:ext cx="759205" cy="3069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29%</a:t>
            </a:r>
          </a:p>
        </p:txBody>
      </p:sp>
      <p:sp>
        <p:nvSpPr>
          <p:cNvPr id="123" name="Rectangle 122"/>
          <p:cNvSpPr/>
          <p:nvPr/>
        </p:nvSpPr>
        <p:spPr bwMode="gray">
          <a:xfrm>
            <a:off x="6222620" y="1771491"/>
            <a:ext cx="759205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13%</a:t>
            </a:r>
          </a:p>
        </p:txBody>
      </p:sp>
      <p:sp>
        <p:nvSpPr>
          <p:cNvPr id="124" name="Rectangle 123"/>
          <p:cNvSpPr/>
          <p:nvPr/>
        </p:nvSpPr>
        <p:spPr bwMode="gray">
          <a:xfrm>
            <a:off x="6222620" y="2134942"/>
            <a:ext cx="759205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13%</a:t>
            </a:r>
          </a:p>
        </p:txBody>
      </p:sp>
      <p:sp>
        <p:nvSpPr>
          <p:cNvPr id="125" name="Rectangle 124"/>
          <p:cNvSpPr/>
          <p:nvPr/>
        </p:nvSpPr>
        <p:spPr bwMode="gray">
          <a:xfrm>
            <a:off x="6232934" y="3981027"/>
            <a:ext cx="759205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26" name="Rectangle 125"/>
          <p:cNvSpPr/>
          <p:nvPr/>
        </p:nvSpPr>
        <p:spPr bwMode="gray">
          <a:xfrm>
            <a:off x="6230426" y="3604587"/>
            <a:ext cx="759205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27" name="Rectangle 126"/>
          <p:cNvSpPr/>
          <p:nvPr/>
        </p:nvSpPr>
        <p:spPr bwMode="gray">
          <a:xfrm>
            <a:off x="6243651" y="4723661"/>
            <a:ext cx="759205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28" name="Rectangle 127"/>
          <p:cNvSpPr/>
          <p:nvPr/>
        </p:nvSpPr>
        <p:spPr bwMode="gray">
          <a:xfrm>
            <a:off x="6227508" y="4363709"/>
            <a:ext cx="759205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29" name="Rectangle 128"/>
          <p:cNvSpPr/>
          <p:nvPr/>
        </p:nvSpPr>
        <p:spPr bwMode="gray">
          <a:xfrm>
            <a:off x="6222620" y="2498393"/>
            <a:ext cx="759205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12%</a:t>
            </a:r>
          </a:p>
        </p:txBody>
      </p:sp>
      <p:sp>
        <p:nvSpPr>
          <p:cNvPr id="130" name="Rectangle 129"/>
          <p:cNvSpPr/>
          <p:nvPr/>
        </p:nvSpPr>
        <p:spPr bwMode="gray">
          <a:xfrm>
            <a:off x="6230426" y="3237733"/>
            <a:ext cx="759205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31" name="Rectangle 130"/>
          <p:cNvSpPr/>
          <p:nvPr/>
        </p:nvSpPr>
        <p:spPr bwMode="gray">
          <a:xfrm>
            <a:off x="6230426" y="2867708"/>
            <a:ext cx="759205" cy="3069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32" name="Rectangle 131"/>
          <p:cNvSpPr/>
          <p:nvPr/>
        </p:nvSpPr>
        <p:spPr bwMode="gray">
          <a:xfrm>
            <a:off x="5291263" y="745959"/>
            <a:ext cx="1785812" cy="4321341"/>
          </a:xfrm>
          <a:prstGeom prst="rect">
            <a:avLst/>
          </a:prstGeom>
          <a:noFill/>
          <a:ln w="349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272167" y="200815"/>
            <a:ext cx="7831620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Više od polovice (61%) knjige kupuju na popustu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317" y="910897"/>
            <a:ext cx="1121134" cy="1669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300"/>
              </a:spcBef>
            </a:pPr>
            <a:r>
              <a:rPr lang="hr-HR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Puna cijena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2182" y="4112769"/>
            <a:ext cx="1371434" cy="1669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300"/>
              </a:spcBef>
            </a:pPr>
            <a:r>
              <a:rPr lang="hr-HR" sz="8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21% i više popusta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167" y="3779994"/>
            <a:ext cx="1164037" cy="1669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300"/>
              </a:spcBef>
            </a:pPr>
            <a:r>
              <a:rPr lang="hr-HR" sz="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Popust do 20%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357" y="3484654"/>
            <a:ext cx="1273368" cy="231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300"/>
              </a:spcBef>
            </a:pPr>
            <a:r>
              <a:rPr lang="hr-HR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Popust, ali ne znam koliki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57797" y="4840002"/>
            <a:ext cx="7133579" cy="27003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N=189; kupci knjiga (kupili knjigu  u posljednja tri mjeseca)</a:t>
            </a:r>
          </a:p>
          <a:p>
            <a:pPr algn="just"/>
            <a:r>
              <a:rPr lang="hr-BA" sz="800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</a:t>
            </a:r>
            <a:r>
              <a:rPr lang="hr-HR" sz="800" i="1" dirty="0">
                <a:solidFill>
                  <a:schemeClr val="bg2">
                    <a:lumMod val="50000"/>
                  </a:schemeClr>
                </a:solidFill>
              </a:rPr>
              <a:t>Jeste li za posljednju knjigu koju ste kupili platili punu cijenu ili je to bila cijena s nekim popustom? (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</a:rPr>
              <a:t>jedan odgovor) </a:t>
            </a:r>
            <a:endParaRPr lang="en-US" sz="800" i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363349"/>
              </p:ext>
            </p:extLst>
          </p:nvPr>
        </p:nvGraphicFramePr>
        <p:xfrm>
          <a:off x="1038310" y="902674"/>
          <a:ext cx="5095875" cy="383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155" y="3165249"/>
            <a:ext cx="1533773" cy="1669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300"/>
              </a:spcBef>
            </a:pPr>
            <a:r>
              <a:rPr lang="hr-HR" sz="1200" b="1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Knjiga na popustu</a:t>
            </a:r>
          </a:p>
        </p:txBody>
      </p:sp>
      <p:sp>
        <p:nvSpPr>
          <p:cNvPr id="3" name="Oval 2"/>
          <p:cNvSpPr/>
          <p:nvPr/>
        </p:nvSpPr>
        <p:spPr bwMode="gray">
          <a:xfrm>
            <a:off x="5029199" y="1323975"/>
            <a:ext cx="847725" cy="74295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gray">
          <a:xfrm>
            <a:off x="5029199" y="2219325"/>
            <a:ext cx="847725" cy="74295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53" y="1438273"/>
            <a:ext cx="2287072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0859" y="192881"/>
            <a:ext cx="7975159" cy="415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24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Interes prema različitim aktivnostima: vrlo zainteresirani 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gray">
          <a:xfrm>
            <a:off x="-92874" y="2540066"/>
            <a:ext cx="8038453" cy="72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28650"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  <a:defRPr/>
            </a:pPr>
            <a:r>
              <a:rPr lang="hr-HR" sz="2000" b="1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			  </a:t>
            </a:r>
            <a:r>
              <a:rPr lang="hr-HR" sz="2000" b="1" noProof="1" smtClean="0">
                <a:solidFill>
                  <a:schemeClr val="bg1"/>
                </a:solidFill>
                <a:latin typeface="+mj-lt"/>
              </a:rPr>
              <a:t>Čitanje knjiga = 45%</a:t>
            </a:r>
            <a:r>
              <a:rPr lang="de-DE" sz="2000" b="1" noProof="1">
                <a:solidFill>
                  <a:schemeClr val="bg1"/>
                </a:solidFill>
                <a:latin typeface="+mj-lt"/>
              </a:rPr>
              <a:t>	</a:t>
            </a:r>
            <a:r>
              <a:rPr lang="hr-HR" sz="2000" b="1" noProof="1" smtClean="0">
                <a:solidFill>
                  <a:schemeClr val="bg1"/>
                </a:solidFill>
                <a:latin typeface="+mj-lt"/>
              </a:rPr>
              <a:t> = računala/tehnologija          </a:t>
            </a:r>
            <a:r>
              <a:rPr lang="de-DE" sz="1400" b="1" noProof="1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57797" y="4907942"/>
            <a:ext cx="8609549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</a:t>
            </a:r>
            <a:r>
              <a:rPr lang="hr-BA" sz="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Consumer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BA" sz="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life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2015.</a:t>
            </a:r>
            <a:endParaRPr lang="en-US" sz="8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311446" y="2429048"/>
            <a:ext cx="8338100" cy="43010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2000" b="1" noProof="1" smtClean="0">
                <a:solidFill>
                  <a:schemeClr val="tx2">
                    <a:lumMod val="75000"/>
                  </a:schemeClr>
                </a:solidFill>
              </a:rPr>
              <a:t>Čitanje </a:t>
            </a:r>
            <a:r>
              <a:rPr lang="hr-HR" sz="2000" b="1" noProof="1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hr-HR" sz="2000" b="1" noProof="1" smtClean="0">
                <a:solidFill>
                  <a:schemeClr val="tx2">
                    <a:lumMod val="75000"/>
                  </a:schemeClr>
                </a:solidFill>
              </a:rPr>
              <a:t>  45</a:t>
            </a:r>
            <a:r>
              <a:rPr lang="hr-HR" sz="2000" b="1" noProof="1">
                <a:solidFill>
                  <a:schemeClr val="tx2">
                    <a:lumMod val="75000"/>
                  </a:schemeClr>
                </a:solidFill>
              </a:rPr>
              <a:t>%</a:t>
            </a:r>
            <a:r>
              <a:rPr lang="de-DE" sz="2000" b="1" noProof="1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hr-HR" sz="2000" b="1" noProof="1">
                <a:solidFill>
                  <a:schemeClr val="tx2">
                    <a:lumMod val="75000"/>
                  </a:schemeClr>
                </a:solidFill>
              </a:rPr>
              <a:t> = računala/tehnologija</a:t>
            </a:r>
            <a:endParaRPr lang="en-US" sz="1600" b="1" i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29246" y="740001"/>
            <a:ext cx="8338100" cy="1526949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b="1" noProof="1" smtClean="0">
                <a:solidFill>
                  <a:schemeClr val="bg1"/>
                </a:solidFill>
                <a:latin typeface="+mj-lt"/>
              </a:rPr>
              <a:t>Internet/web</a:t>
            </a:r>
          </a:p>
          <a:p>
            <a:pPr algn="just"/>
            <a:r>
              <a:rPr lang="hr-HR" b="1" noProof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Glazba</a:t>
            </a:r>
          </a:p>
          <a:p>
            <a:pPr algn="just"/>
            <a:r>
              <a:rPr lang="hr-HR" b="1" noProof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Filmovi</a:t>
            </a:r>
          </a:p>
          <a:p>
            <a:pPr algn="just"/>
            <a:r>
              <a:rPr lang="hr-HR" b="1" noProof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Hrana/kuhanje</a:t>
            </a:r>
          </a:p>
          <a:p>
            <a:pPr algn="just"/>
            <a:r>
              <a:rPr lang="hr-HR" b="1" noProof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Putovanja</a:t>
            </a:r>
            <a:endParaRPr lang="en-US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2409825" y="828675"/>
            <a:ext cx="409575" cy="1352550"/>
          </a:xfrm>
          <a:prstGeom prst="rightBrac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1489" y="1385887"/>
            <a:ext cx="1609725" cy="4667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50-57%</a:t>
            </a:r>
            <a:endParaRPr lang="en-US" sz="16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329246" y="3019425"/>
            <a:ext cx="8338100" cy="1888517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400" b="1" noProof="1" smtClean="0">
                <a:solidFill>
                  <a:schemeClr val="bg1"/>
                </a:solidFill>
                <a:latin typeface="+mj-lt"/>
              </a:rPr>
              <a:t>Fitness</a:t>
            </a:r>
          </a:p>
          <a:p>
            <a:pPr algn="just"/>
            <a:r>
              <a:rPr lang="hr-HR" sz="1400" b="1" noProof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Moda</a:t>
            </a:r>
          </a:p>
          <a:p>
            <a:pPr algn="just"/>
            <a:r>
              <a:rPr lang="hr-HR" sz="1400" b="1" noProof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Financije</a:t>
            </a:r>
          </a:p>
          <a:p>
            <a:pPr algn="just"/>
            <a:r>
              <a:rPr lang="hr-HR" sz="1400" b="1" noProof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Automobili</a:t>
            </a:r>
          </a:p>
          <a:p>
            <a:pPr algn="just"/>
            <a:r>
              <a:rPr lang="hr-HR" sz="1400" b="1" noProof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Roditeljstvo/odgajanje djece</a:t>
            </a:r>
          </a:p>
          <a:p>
            <a:pPr algn="just"/>
            <a:r>
              <a:rPr lang="hr-HR" sz="1400" b="1" noProof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Politika</a:t>
            </a:r>
          </a:p>
          <a:p>
            <a:pPr algn="just"/>
            <a:r>
              <a:rPr lang="hr-HR" sz="1400" b="1" noProof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Zaštita okoliša</a:t>
            </a:r>
          </a:p>
          <a:p>
            <a:pPr algn="just"/>
            <a:r>
              <a:rPr lang="hr-HR" sz="1400" b="1" noProof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Umjetnost i kultura (kazališta i sl.)</a:t>
            </a:r>
          </a:p>
          <a:p>
            <a:pPr algn="just"/>
            <a:r>
              <a:rPr lang="hr-HR" sz="1400" b="1" noProof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Religija</a:t>
            </a:r>
            <a:endParaRPr lang="en-US" sz="14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3273088" y="3076575"/>
            <a:ext cx="409575" cy="933450"/>
          </a:xfrm>
          <a:prstGeom prst="rightBrac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926351" y="3390554"/>
            <a:ext cx="1609725" cy="4667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43-28%</a:t>
            </a:r>
            <a:endParaRPr lang="en-US" sz="16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ight Brace 38"/>
          <p:cNvSpPr/>
          <p:nvPr/>
        </p:nvSpPr>
        <p:spPr>
          <a:xfrm>
            <a:off x="4070921" y="4138482"/>
            <a:ext cx="409575" cy="727629"/>
          </a:xfrm>
          <a:prstGeom prst="rightBrace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731214" y="4351761"/>
            <a:ext cx="1609725" cy="4667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27-18%</a:t>
            </a:r>
            <a:endParaRPr lang="en-US" sz="16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44" y="1766887"/>
            <a:ext cx="2813606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29246" y="4090858"/>
            <a:ext cx="8338100" cy="0"/>
          </a:xfrm>
          <a:prstGeom prst="line">
            <a:avLst/>
          </a:prstGeom>
          <a:ln w="222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  <p:bldP spid="4" grpId="0"/>
      <p:bldP spid="34" grpId="0" animBg="1"/>
      <p:bldP spid="37" grpId="0" animBg="1"/>
      <p:bldP spid="38" grpId="0"/>
      <p:bldP spid="39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02" y="2155617"/>
            <a:ext cx="2596816" cy="28194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10899" y="202313"/>
            <a:ext cx="7992888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Knjige najčešće sami pronalaze u knjižari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57797" y="4840002"/>
            <a:ext cx="7133579" cy="27003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N=189; kupci knjiga (kupili knjigu  u posljednja tri mjeseca)</a:t>
            </a:r>
          </a:p>
          <a:p>
            <a:pPr algn="just"/>
            <a:r>
              <a:rPr lang="hr-BA" sz="800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</a:rPr>
              <a:t>Koji </a:t>
            </a:r>
            <a:r>
              <a:rPr lang="hr-HR" sz="800" i="1" dirty="0">
                <a:solidFill>
                  <a:schemeClr val="bg2">
                    <a:lumMod val="50000"/>
                  </a:schemeClr>
                </a:solidFill>
              </a:rPr>
              <a:t>su povodi za kupovinu posljednje knjige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</a:rPr>
              <a:t>? (jedan odgovor) </a:t>
            </a:r>
            <a:endParaRPr lang="en-US" sz="800" i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678595"/>
              </p:ext>
            </p:extLst>
          </p:nvPr>
        </p:nvGraphicFramePr>
        <p:xfrm>
          <a:off x="211488" y="724796"/>
          <a:ext cx="6826196" cy="411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611258" y="819978"/>
            <a:ext cx="0" cy="38315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-371475" y="1608898"/>
            <a:ext cx="1781591" cy="203750"/>
          </a:xfrm>
          <a:prstGeom prst="rect">
            <a:avLst/>
          </a:prstGeom>
          <a:solidFill>
            <a:srgbClr val="524634"/>
          </a:solidFill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Povod obzirom na učestalost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46899" y="784902"/>
            <a:ext cx="7949233" cy="631424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1288" y="1046942"/>
            <a:ext cx="2405271" cy="25643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Knjige najčešće pronalaze sami, stihijski</a:t>
            </a:r>
          </a:p>
        </p:txBody>
      </p:sp>
    </p:spTree>
    <p:extLst>
      <p:ext uri="{BB962C8B-B14F-4D97-AF65-F5344CB8AC3E}">
        <p14:creationId xmlns:p14="http://schemas.microsoft.com/office/powerpoint/2010/main" val="11079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10898" y="220045"/>
            <a:ext cx="8781581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Glavni razlog zbog </a:t>
            </a:r>
            <a:r>
              <a:rPr lang="hr-BA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kojeg</a:t>
            </a:r>
            <a:r>
              <a:rPr lang="hr-B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nisu kupili niti jednu knjigu? – </a:t>
            </a:r>
            <a:r>
              <a:rPr lang="hr-BA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81%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Flowchart: Process 2"/>
          <p:cNvSpPr/>
          <p:nvPr/>
        </p:nvSpPr>
        <p:spPr bwMode="gray">
          <a:xfrm>
            <a:off x="57797" y="3661581"/>
            <a:ext cx="8761559" cy="36377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 trebaju mi knjige ili knjige me ne zanimaju </a:t>
            </a:r>
          </a:p>
        </p:txBody>
      </p:sp>
      <p:sp>
        <p:nvSpPr>
          <p:cNvPr id="11" name="Flowchart: Process 10"/>
          <p:cNvSpPr/>
          <p:nvPr/>
        </p:nvSpPr>
        <p:spPr bwMode="gray">
          <a:xfrm>
            <a:off x="57799" y="4447949"/>
            <a:ext cx="1390002" cy="363772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46%</a:t>
            </a:r>
          </a:p>
        </p:txBody>
      </p:sp>
      <p:sp>
        <p:nvSpPr>
          <p:cNvPr id="12" name="Flowchart: Process 11"/>
          <p:cNvSpPr/>
          <p:nvPr/>
        </p:nvSpPr>
        <p:spPr bwMode="gray">
          <a:xfrm>
            <a:off x="1528613" y="4447424"/>
            <a:ext cx="1309837" cy="363772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51%</a:t>
            </a:r>
          </a:p>
        </p:txBody>
      </p:sp>
      <p:sp>
        <p:nvSpPr>
          <p:cNvPr id="13" name="Flowchart: Process 12"/>
          <p:cNvSpPr/>
          <p:nvPr/>
        </p:nvSpPr>
        <p:spPr bwMode="gray">
          <a:xfrm>
            <a:off x="2940967" y="4446169"/>
            <a:ext cx="1316634" cy="363772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46%</a:t>
            </a:r>
          </a:p>
        </p:txBody>
      </p:sp>
      <p:sp>
        <p:nvSpPr>
          <p:cNvPr id="14" name="Flowchart: Process 13"/>
          <p:cNvSpPr/>
          <p:nvPr/>
        </p:nvSpPr>
        <p:spPr bwMode="gray">
          <a:xfrm>
            <a:off x="57799" y="4044928"/>
            <a:ext cx="1390002" cy="363772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2005</a:t>
            </a:r>
          </a:p>
        </p:txBody>
      </p:sp>
      <p:sp>
        <p:nvSpPr>
          <p:cNvPr id="15" name="Flowchart: Process 14"/>
          <p:cNvSpPr/>
          <p:nvPr/>
        </p:nvSpPr>
        <p:spPr bwMode="gray">
          <a:xfrm>
            <a:off x="1528613" y="4044403"/>
            <a:ext cx="1309837" cy="363772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16" name="Flowchart: Process 15"/>
          <p:cNvSpPr/>
          <p:nvPr/>
        </p:nvSpPr>
        <p:spPr bwMode="gray">
          <a:xfrm>
            <a:off x="2940967" y="4043149"/>
            <a:ext cx="1316634" cy="363772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17" name="Flowchart: Process 16"/>
          <p:cNvSpPr/>
          <p:nvPr/>
        </p:nvSpPr>
        <p:spPr bwMode="gray">
          <a:xfrm>
            <a:off x="7320986" y="4447947"/>
            <a:ext cx="1498370" cy="36377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52%</a:t>
            </a:r>
          </a:p>
        </p:txBody>
      </p:sp>
      <p:sp>
        <p:nvSpPr>
          <p:cNvPr id="18" name="Flowchart: Process 17"/>
          <p:cNvSpPr/>
          <p:nvPr/>
        </p:nvSpPr>
        <p:spPr bwMode="gray">
          <a:xfrm>
            <a:off x="7320986" y="4044926"/>
            <a:ext cx="1498370" cy="36377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57797" y="4859970"/>
            <a:ext cx="8952853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N=811 svi koji nisu kupili knjigu  posljednja tri mjeseca</a:t>
            </a:r>
          </a:p>
          <a:p>
            <a:pPr algn="just"/>
            <a:r>
              <a:rPr lang="hr-BA" sz="8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koji je glavni razlog zbog kojeg niste kupili niti jednu knjigu? (jedan odgovor)</a:t>
            </a:r>
            <a:endParaRPr lang="en-US" sz="8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 bwMode="gray">
          <a:xfrm>
            <a:off x="4378756" y="4447949"/>
            <a:ext cx="1298144" cy="363772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47%</a:t>
            </a:r>
          </a:p>
        </p:txBody>
      </p:sp>
      <p:sp>
        <p:nvSpPr>
          <p:cNvPr id="25" name="Flowchart: Process 24"/>
          <p:cNvSpPr/>
          <p:nvPr/>
        </p:nvSpPr>
        <p:spPr bwMode="gray">
          <a:xfrm>
            <a:off x="4378756" y="4044928"/>
            <a:ext cx="1298144" cy="363772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26" name="Flowchart: Process 25"/>
          <p:cNvSpPr/>
          <p:nvPr/>
        </p:nvSpPr>
        <p:spPr bwMode="gray">
          <a:xfrm>
            <a:off x="5807506" y="4448573"/>
            <a:ext cx="1326719" cy="363772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51%</a:t>
            </a:r>
          </a:p>
        </p:txBody>
      </p:sp>
      <p:sp>
        <p:nvSpPr>
          <p:cNvPr id="27" name="Flowchart: Process 26"/>
          <p:cNvSpPr/>
          <p:nvPr/>
        </p:nvSpPr>
        <p:spPr bwMode="gray">
          <a:xfrm>
            <a:off x="5807506" y="4045552"/>
            <a:ext cx="1326719" cy="363772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9565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 bwMode="gray">
          <a:xfrm>
            <a:off x="232873" y="3447137"/>
            <a:ext cx="1493731" cy="1242000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0125" y="4264647"/>
            <a:ext cx="1243659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46%</a:t>
            </a:r>
          </a:p>
        </p:txBody>
      </p:sp>
      <p:sp>
        <p:nvSpPr>
          <p:cNvPr id="46" name="Oval 45"/>
          <p:cNvSpPr/>
          <p:nvPr/>
        </p:nvSpPr>
        <p:spPr bwMode="gray">
          <a:xfrm>
            <a:off x="1843483" y="3421987"/>
            <a:ext cx="1639657" cy="1377000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 bwMode="gray">
          <a:xfrm>
            <a:off x="3392078" y="764077"/>
            <a:ext cx="1618163" cy="1269000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 bwMode="gray">
          <a:xfrm>
            <a:off x="4555759" y="3677155"/>
            <a:ext cx="1513832" cy="1242000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 bwMode="gray">
          <a:xfrm>
            <a:off x="4323591" y="4022570"/>
            <a:ext cx="1030441" cy="891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Line 34"/>
          <p:cNvSpPr>
            <a:spLocks noChangeShapeType="1"/>
          </p:cNvSpPr>
          <p:nvPr/>
        </p:nvSpPr>
        <p:spPr bwMode="gray">
          <a:xfrm flipH="1">
            <a:off x="3520051" y="2140443"/>
            <a:ext cx="1833981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5727" y="4334602"/>
            <a:ext cx="1243659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hr-H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33%</a:t>
            </a:r>
          </a:p>
        </p:txBody>
      </p:sp>
      <p:sp>
        <p:nvSpPr>
          <p:cNvPr id="55" name="Flowchart: Process 54"/>
          <p:cNvSpPr/>
          <p:nvPr/>
        </p:nvSpPr>
        <p:spPr>
          <a:xfrm>
            <a:off x="125371" y="112860"/>
            <a:ext cx="8070994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Osim što nemaju interesa, veliki postotak građana Hrvatske ne kupuje knjige iz financijskih razloga </a:t>
            </a:r>
          </a:p>
        </p:txBody>
      </p: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3991" y="2415848"/>
            <a:ext cx="8755062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Group 6"/>
          <p:cNvGrpSpPr>
            <a:grpSpLocks/>
          </p:cNvGrpSpPr>
          <p:nvPr/>
        </p:nvGrpSpPr>
        <p:grpSpPr bwMode="auto">
          <a:xfrm>
            <a:off x="345103" y="2427878"/>
            <a:ext cx="8496300" cy="685800"/>
            <a:chOff x="226" y="2029"/>
            <a:chExt cx="5330" cy="576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88" name="Rectangle 7"/>
            <p:cNvSpPr>
              <a:spLocks noChangeArrowheads="1"/>
            </p:cNvSpPr>
            <p:nvPr/>
          </p:nvSpPr>
          <p:spPr bwMode="gray">
            <a:xfrm>
              <a:off x="226" y="2185"/>
              <a:ext cx="4797" cy="2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28650">
                <a:tabLst>
                  <a:tab pos="361950" algn="r"/>
                  <a:tab pos="1076325" algn="r"/>
                  <a:tab pos="1790700" algn="r"/>
                  <a:tab pos="2514600" algn="r"/>
                  <a:tab pos="3228975" algn="r"/>
                  <a:tab pos="3943350" algn="r"/>
                  <a:tab pos="4667250" algn="r"/>
                  <a:tab pos="5381625" algn="r"/>
                  <a:tab pos="6096000" algn="r"/>
                  <a:tab pos="6819900" algn="r"/>
                  <a:tab pos="7534275" algn="r"/>
                </a:tabLst>
              </a:pPr>
              <a:endParaRPr lang="en-US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AutoShape 8"/>
            <p:cNvSpPr>
              <a:spLocks noChangeArrowheads="1"/>
            </p:cNvSpPr>
            <p:nvPr/>
          </p:nvSpPr>
          <p:spPr bwMode="gray">
            <a:xfrm rot="5400000">
              <a:off x="4969" y="2018"/>
              <a:ext cx="576" cy="598"/>
            </a:xfrm>
            <a:prstGeom prst="flowChartExtra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90" name="Rectangle 11"/>
          <p:cNvSpPr>
            <a:spLocks noChangeArrowheads="1"/>
          </p:cNvSpPr>
          <p:nvPr/>
        </p:nvSpPr>
        <p:spPr bwMode="gray">
          <a:xfrm>
            <a:off x="380028" y="2608853"/>
            <a:ext cx="76152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28650"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  <a:defRPr/>
            </a:pPr>
            <a:r>
              <a:rPr lang="hr-HR" sz="1400" b="1" noProof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2005    </a:t>
            </a:r>
            <a:r>
              <a:rPr lang="hr-HR" sz="1100" b="1" noProof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2006    2007     2008     2009    2010 </a:t>
            </a:r>
            <a:r>
              <a:rPr lang="hr-HR" sz="1400" b="1" noProof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  2011   </a:t>
            </a:r>
            <a:r>
              <a:rPr lang="hr-HR" sz="1400" b="1" noProof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2012</a:t>
            </a:r>
            <a:r>
              <a:rPr lang="de-DE" sz="1400" b="1" noProof="1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	</a:t>
            </a:r>
            <a:r>
              <a:rPr lang="hr-HR" sz="1400" b="1" noProof="1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</a:rPr>
              <a:t>    </a:t>
            </a:r>
            <a:r>
              <a:rPr lang="hr-HR" sz="1400" b="1" noProof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2013</a:t>
            </a:r>
            <a:r>
              <a:rPr lang="de-DE" sz="1400" b="1" noProof="1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  <a:r>
              <a:rPr lang="hr-HR" sz="1400" b="1" noProof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 	2014      </a:t>
            </a:r>
            <a:r>
              <a:rPr lang="hr-HR" sz="1400" b="1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2015  </a:t>
            </a:r>
            <a:r>
              <a:rPr lang="hr-HR" sz="1400" b="1" noProof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         </a:t>
            </a:r>
            <a:r>
              <a:rPr lang="hr-HR" sz="1400" b="1" noProof="1" smtClean="0">
                <a:solidFill>
                  <a:schemeClr val="accent5"/>
                </a:solidFill>
                <a:latin typeface="+mj-lt"/>
              </a:rPr>
              <a:t>2016  </a:t>
            </a:r>
            <a:r>
              <a:rPr lang="de-DE" sz="1400" b="1" noProof="1">
                <a:solidFill>
                  <a:schemeClr val="accent5"/>
                </a:solidFill>
                <a:latin typeface="+mj-lt"/>
              </a:rPr>
              <a:t>	</a:t>
            </a:r>
            <a:r>
              <a:rPr lang="hr-HR" sz="1400" b="1" noProof="1" smtClean="0">
                <a:solidFill>
                  <a:schemeClr val="accent5"/>
                </a:solidFill>
                <a:latin typeface="+mj-lt"/>
              </a:rPr>
              <a:t>         </a:t>
            </a:r>
            <a:r>
              <a:rPr lang="de-DE" sz="1400" b="1" noProof="1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108" name="Line 34"/>
          <p:cNvSpPr>
            <a:spLocks noChangeShapeType="1"/>
          </p:cNvSpPr>
          <p:nvPr/>
        </p:nvSpPr>
        <p:spPr bwMode="gray">
          <a:xfrm flipV="1">
            <a:off x="3626752" y="2916684"/>
            <a:ext cx="0" cy="483293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09" name="Line 34"/>
          <p:cNvSpPr>
            <a:spLocks noChangeShapeType="1"/>
          </p:cNvSpPr>
          <p:nvPr/>
        </p:nvSpPr>
        <p:spPr bwMode="gray">
          <a:xfrm flipH="1" flipV="1">
            <a:off x="1966790" y="3399976"/>
            <a:ext cx="1659961" cy="8873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10" name="Oval 109"/>
          <p:cNvSpPr/>
          <p:nvPr/>
        </p:nvSpPr>
        <p:spPr bwMode="gray">
          <a:xfrm>
            <a:off x="2223098" y="3421987"/>
            <a:ext cx="745270" cy="648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Line 34"/>
          <p:cNvSpPr>
            <a:spLocks noChangeShapeType="1"/>
          </p:cNvSpPr>
          <p:nvPr/>
        </p:nvSpPr>
        <p:spPr bwMode="gray">
          <a:xfrm flipV="1">
            <a:off x="621322" y="2929058"/>
            <a:ext cx="0" cy="483293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18" name="Line 34"/>
          <p:cNvSpPr>
            <a:spLocks noChangeShapeType="1"/>
          </p:cNvSpPr>
          <p:nvPr/>
        </p:nvSpPr>
        <p:spPr bwMode="gray">
          <a:xfrm flipH="1">
            <a:off x="125370" y="3408850"/>
            <a:ext cx="1566211" cy="2381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19" name="Oval 118"/>
          <p:cNvSpPr/>
          <p:nvPr/>
        </p:nvSpPr>
        <p:spPr bwMode="gray">
          <a:xfrm>
            <a:off x="232872" y="3499856"/>
            <a:ext cx="959081" cy="864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6639" y="4901463"/>
            <a:ext cx="772412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N=811 svi koji nisu kupili knjigu  posljednja tri mjeseca</a:t>
            </a: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koji je glavni razlog zbog kojeg niste kupili niti jednu knjigu? (jedan odgovor)</a:t>
            </a:r>
            <a:endParaRPr lang="en-US" sz="800" i="1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gray">
          <a:xfrm>
            <a:off x="5281821" y="2110558"/>
            <a:ext cx="0" cy="483293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" name="Oval 26"/>
          <p:cNvSpPr/>
          <p:nvPr/>
        </p:nvSpPr>
        <p:spPr bwMode="gray">
          <a:xfrm>
            <a:off x="4183738" y="1300150"/>
            <a:ext cx="920864" cy="756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gray">
          <a:xfrm flipH="1">
            <a:off x="5678658" y="2141928"/>
            <a:ext cx="1510374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78956" y="1498661"/>
            <a:ext cx="1243659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hr-H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52323" y="3671914"/>
            <a:ext cx="1243659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hr-H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22" y="3776881"/>
            <a:ext cx="1243659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hr-H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32%</a:t>
            </a:r>
          </a:p>
        </p:txBody>
      </p:sp>
      <p:sp>
        <p:nvSpPr>
          <p:cNvPr id="34" name="Oval 33"/>
          <p:cNvSpPr/>
          <p:nvPr/>
        </p:nvSpPr>
        <p:spPr bwMode="gray">
          <a:xfrm>
            <a:off x="125371" y="2062939"/>
            <a:ext cx="189159" cy="155009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029" y="2110558"/>
            <a:ext cx="2623106" cy="155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000" dirty="0" smtClean="0">
                <a:latin typeface="Arial" pitchFamily="34" charset="0"/>
                <a:cs typeface="Arial" pitchFamily="34" charset="0"/>
              </a:rPr>
              <a:t>Financijski razlozi</a:t>
            </a:r>
          </a:p>
        </p:txBody>
      </p:sp>
      <p:sp>
        <p:nvSpPr>
          <p:cNvPr id="35" name="Oval 34"/>
          <p:cNvSpPr/>
          <p:nvPr/>
        </p:nvSpPr>
        <p:spPr bwMode="gray">
          <a:xfrm>
            <a:off x="125371" y="2273110"/>
            <a:ext cx="189159" cy="155009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0029" y="2302927"/>
            <a:ext cx="2867510" cy="155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000" dirty="0" smtClean="0">
                <a:latin typeface="Arial" pitchFamily="34" charset="0"/>
                <a:cs typeface="Arial" pitchFamily="34" charset="0"/>
              </a:rPr>
              <a:t>Posuđuje u knjižnici</a:t>
            </a:r>
          </a:p>
        </p:txBody>
      </p:sp>
      <p:sp>
        <p:nvSpPr>
          <p:cNvPr id="37" name="Oval 36"/>
          <p:cNvSpPr/>
          <p:nvPr/>
        </p:nvSpPr>
        <p:spPr bwMode="gray">
          <a:xfrm>
            <a:off x="125371" y="1852767"/>
            <a:ext cx="189159" cy="155009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0028" y="1883254"/>
            <a:ext cx="2246028" cy="2204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000" dirty="0" smtClean="0">
                <a:latin typeface="Arial" pitchFamily="34" charset="0"/>
                <a:cs typeface="Arial" pitchFamily="34" charset="0"/>
              </a:rPr>
              <a:t>Ne trebaju mi knjige/ne zanimaju me</a:t>
            </a:r>
          </a:p>
        </p:txBody>
      </p:sp>
      <p:sp>
        <p:nvSpPr>
          <p:cNvPr id="40" name="Oval 39"/>
          <p:cNvSpPr/>
          <p:nvPr/>
        </p:nvSpPr>
        <p:spPr bwMode="gray">
          <a:xfrm>
            <a:off x="5344567" y="4511090"/>
            <a:ext cx="468000" cy="351000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3512" y="4608170"/>
            <a:ext cx="455745" cy="2015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13%</a:t>
            </a:r>
          </a:p>
        </p:txBody>
      </p:sp>
      <p:sp>
        <p:nvSpPr>
          <p:cNvPr id="42" name="Oval 41"/>
          <p:cNvSpPr/>
          <p:nvPr/>
        </p:nvSpPr>
        <p:spPr bwMode="gray">
          <a:xfrm>
            <a:off x="3554266" y="1632189"/>
            <a:ext cx="504000" cy="378000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23211" y="1759086"/>
            <a:ext cx="455745" cy="2015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14%</a:t>
            </a:r>
          </a:p>
        </p:txBody>
      </p:sp>
      <p:sp>
        <p:nvSpPr>
          <p:cNvPr id="44" name="Oval 43"/>
          <p:cNvSpPr/>
          <p:nvPr/>
        </p:nvSpPr>
        <p:spPr bwMode="gray">
          <a:xfrm>
            <a:off x="2889598" y="3481605"/>
            <a:ext cx="360000" cy="270000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8605" y="3530082"/>
            <a:ext cx="455745" cy="2015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39481" y="4194849"/>
            <a:ext cx="1243659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51%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64489" y="3689593"/>
            <a:ext cx="1243659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46%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23211" y="841302"/>
            <a:ext cx="1243659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47%</a:t>
            </a:r>
          </a:p>
        </p:txBody>
      </p:sp>
      <p:sp>
        <p:nvSpPr>
          <p:cNvPr id="52" name="Oval 51"/>
          <p:cNvSpPr/>
          <p:nvPr/>
        </p:nvSpPr>
        <p:spPr bwMode="gray">
          <a:xfrm>
            <a:off x="5521798" y="717975"/>
            <a:ext cx="1613832" cy="1377000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Line 34"/>
          <p:cNvSpPr>
            <a:spLocks noChangeShapeType="1"/>
          </p:cNvSpPr>
          <p:nvPr/>
        </p:nvSpPr>
        <p:spPr bwMode="gray">
          <a:xfrm flipV="1">
            <a:off x="7464382" y="2963844"/>
            <a:ext cx="0" cy="483293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6" name="Oval 55"/>
          <p:cNvSpPr/>
          <p:nvPr/>
        </p:nvSpPr>
        <p:spPr bwMode="gray">
          <a:xfrm>
            <a:off x="5656910" y="738312"/>
            <a:ext cx="728888" cy="648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69753" y="988239"/>
            <a:ext cx="1243659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hr-H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36035" y="846407"/>
            <a:ext cx="455745" cy="2015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56911" y="1511174"/>
            <a:ext cx="1243659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51%</a:t>
            </a:r>
          </a:p>
        </p:txBody>
      </p:sp>
      <p:sp>
        <p:nvSpPr>
          <p:cNvPr id="61" name="Oval 60"/>
          <p:cNvSpPr/>
          <p:nvPr/>
        </p:nvSpPr>
        <p:spPr bwMode="gray">
          <a:xfrm>
            <a:off x="6537856" y="858972"/>
            <a:ext cx="504000" cy="378000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86112" y="941192"/>
            <a:ext cx="455745" cy="2015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14%</a:t>
            </a: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gray">
          <a:xfrm flipV="1">
            <a:off x="4722236" y="2900156"/>
            <a:ext cx="0" cy="637943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3" name="Line 34"/>
          <p:cNvSpPr>
            <a:spLocks noChangeShapeType="1"/>
          </p:cNvSpPr>
          <p:nvPr/>
        </p:nvSpPr>
        <p:spPr bwMode="gray">
          <a:xfrm flipH="1" flipV="1">
            <a:off x="4168437" y="3541343"/>
            <a:ext cx="182314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4" name="Line 34"/>
          <p:cNvSpPr>
            <a:spLocks noChangeShapeType="1"/>
          </p:cNvSpPr>
          <p:nvPr/>
        </p:nvSpPr>
        <p:spPr bwMode="gray">
          <a:xfrm>
            <a:off x="6074562" y="2129137"/>
            <a:ext cx="0" cy="483293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5" name="Line 34"/>
          <p:cNvSpPr>
            <a:spLocks noChangeShapeType="1"/>
          </p:cNvSpPr>
          <p:nvPr/>
        </p:nvSpPr>
        <p:spPr bwMode="gray">
          <a:xfrm flipH="1">
            <a:off x="7041857" y="3447137"/>
            <a:ext cx="1510374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6" name="Oval 65"/>
          <p:cNvSpPr/>
          <p:nvPr/>
        </p:nvSpPr>
        <p:spPr bwMode="gray">
          <a:xfrm>
            <a:off x="6962356" y="3480602"/>
            <a:ext cx="1613832" cy="1377000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 bwMode="gray">
          <a:xfrm>
            <a:off x="7097468" y="3500939"/>
            <a:ext cx="728888" cy="648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10311" y="3750866"/>
            <a:ext cx="1243659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hr-H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25%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776593" y="3609034"/>
            <a:ext cx="455745" cy="2015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97469" y="4273801"/>
            <a:ext cx="1243659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hr-HR" sz="2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52%</a:t>
            </a:r>
          </a:p>
        </p:txBody>
      </p:sp>
      <p:sp>
        <p:nvSpPr>
          <p:cNvPr id="71" name="Oval 70"/>
          <p:cNvSpPr/>
          <p:nvPr/>
        </p:nvSpPr>
        <p:spPr bwMode="gray">
          <a:xfrm>
            <a:off x="7978414" y="3621599"/>
            <a:ext cx="504000" cy="378000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26670" y="3703819"/>
            <a:ext cx="455745" cy="2015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14%</a:t>
            </a:r>
          </a:p>
        </p:txBody>
      </p:sp>
      <p:sp>
        <p:nvSpPr>
          <p:cNvPr id="5" name="Rectangle 4"/>
          <p:cNvSpPr/>
          <p:nvPr/>
        </p:nvSpPr>
        <p:spPr bwMode="gray">
          <a:xfrm>
            <a:off x="6613412" y="3158330"/>
            <a:ext cx="2227991" cy="1843338"/>
          </a:xfrm>
          <a:prstGeom prst="rect">
            <a:avLst/>
          </a:prstGeom>
          <a:noFill/>
          <a:ln w="349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57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1848" cy="51435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57797" y="105745"/>
            <a:ext cx="8781581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Što bi Vas navelo da kupite/češće </a:t>
            </a:r>
          </a:p>
          <a:p>
            <a:pPr algn="just"/>
            <a:r>
              <a:rPr lang="hr-BA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kupujete knjige</a:t>
            </a:r>
            <a:r>
              <a:rPr lang="hr-BA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hr-BA" sz="2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3886201" y="800988"/>
            <a:ext cx="4931797" cy="1985962"/>
          </a:xfrm>
          <a:prstGeom prst="rect">
            <a:avLst/>
          </a:prstGeom>
          <a:ln>
            <a:solidFill>
              <a:srgbClr val="52463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KUPUJU KNJIGE (n=189) = 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19%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300"/>
              </a:spcBef>
            </a:pPr>
            <a:r>
              <a:rPr lang="hr-HR" sz="1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72% više jeftinijih knjiga</a:t>
            </a:r>
            <a:r>
              <a:rPr lang="hr-HR" sz="16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       2015=64% 2014=68%</a:t>
            </a:r>
          </a:p>
          <a:p>
            <a:pPr marL="0" indent="0">
              <a:spcBef>
                <a:spcPts val="300"/>
              </a:spcBef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27% više naslova / veći izbor</a:t>
            </a:r>
          </a:p>
          <a:p>
            <a:pPr marL="0" indent="0">
              <a:spcBef>
                <a:spcPts val="300"/>
              </a:spcBef>
            </a:pPr>
            <a:r>
              <a:rPr lang="hr-H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bolji program (promocije, pisci </a:t>
            </a:r>
            <a:r>
              <a:rPr lang="hr-H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gosti..</a:t>
            </a: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marL="0" indent="0">
              <a:spcBef>
                <a:spcPts val="300"/>
              </a:spcBef>
            </a:pPr>
            <a:r>
              <a:rPr lang="hr-H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privlačnije knjižare</a:t>
            </a:r>
          </a:p>
          <a:p>
            <a:pPr marL="0" indent="0">
              <a:spcBef>
                <a:spcPts val="300"/>
              </a:spcBef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6% stručni/uslužni prodavači</a:t>
            </a:r>
          </a:p>
          <a:p>
            <a:pPr marL="0" indent="0">
              <a:spcBef>
                <a:spcPts val="300"/>
              </a:spcBef>
            </a:pPr>
            <a:r>
              <a:rPr lang="hr-H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ništa </a:t>
            </a:r>
          </a:p>
        </p:txBody>
      </p:sp>
      <p:sp>
        <p:nvSpPr>
          <p:cNvPr id="11" name="Rectangle 10"/>
          <p:cNvSpPr/>
          <p:nvPr/>
        </p:nvSpPr>
        <p:spPr bwMode="gray">
          <a:xfrm>
            <a:off x="3886200" y="2968816"/>
            <a:ext cx="4931797" cy="1707959"/>
          </a:xfrm>
          <a:prstGeom prst="rect">
            <a:avLst/>
          </a:prstGeom>
          <a:ln>
            <a:solidFill>
              <a:srgbClr val="52463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 KUPUJU KNJIGE  (n=811) = 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81%</a:t>
            </a:r>
            <a:r>
              <a:rPr lang="hr-H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300"/>
              </a:spcBef>
            </a:pPr>
            <a:endPara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300"/>
              </a:spcBef>
            </a:pPr>
            <a:r>
              <a:rPr lang="hr-HR" sz="1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51% ništa </a:t>
            </a:r>
            <a:r>
              <a:rPr lang="hr-HR" sz="16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hr-HR" sz="1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             2015=51% 2014=48%</a:t>
            </a:r>
          </a:p>
          <a:p>
            <a:pPr marL="0" indent="0">
              <a:spcBef>
                <a:spcPts val="300"/>
              </a:spcBef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39% više jeftinijih knjiga</a:t>
            </a:r>
          </a:p>
          <a:p>
            <a:pPr marL="0" indent="0">
              <a:spcBef>
                <a:spcPts val="300"/>
              </a:spcBef>
            </a:pPr>
            <a:r>
              <a:rPr lang="hr-H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više naslova / veći izbor 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57797" y="4840002"/>
            <a:ext cx="7133579" cy="27003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 N=1000 svi ispitanici</a:t>
            </a:r>
          </a:p>
          <a:p>
            <a:pPr algn="just"/>
            <a:r>
              <a:rPr lang="hr-BA" sz="800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Što bi Vas navelo da kupite knjigu / knjige kupujete češće</a:t>
            </a:r>
            <a:r>
              <a:rPr lang="hr-BA" sz="8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(više odgovora)</a:t>
            </a:r>
            <a:endParaRPr lang="en-US" sz="8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228725"/>
            <a:ext cx="5257800" cy="350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35756"/>
            <a:ext cx="6076950" cy="9215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6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 knjige </a:t>
            </a:r>
          </a:p>
        </p:txBody>
      </p:sp>
    </p:spTree>
    <p:extLst>
      <p:ext uri="{BB962C8B-B14F-4D97-AF65-F5344CB8AC3E}">
        <p14:creationId xmlns:p14="http://schemas.microsoft.com/office/powerpoint/2010/main" val="32610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81721" cy="5143500"/>
          </a:xfrm>
          <a:prstGeom prst="rect">
            <a:avLst/>
          </a:prstGeom>
        </p:spPr>
      </p:pic>
      <p:sp>
        <p:nvSpPr>
          <p:cNvPr id="19" name="Flowchart: Process 18"/>
          <p:cNvSpPr/>
          <p:nvPr/>
        </p:nvSpPr>
        <p:spPr>
          <a:xfrm>
            <a:off x="57797" y="4907942"/>
            <a:ext cx="8609549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</a:t>
            </a:r>
            <a:r>
              <a:rPr lang="hr-BA" sz="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Consumer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BA" sz="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life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2015, online korisnici.</a:t>
            </a:r>
            <a:endParaRPr lang="en-US" sz="8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8438" y="176212"/>
            <a:ext cx="3987579" cy="415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24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Čitanje e-knjiga u zadnjih mjesec dana: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4895139" y="913487"/>
            <a:ext cx="3927897" cy="296450"/>
          </a:xfrm>
          <a:prstGeom prst="flowChartProcess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12%  </a:t>
            </a:r>
            <a:endParaRPr lang="en-US" sz="1600" b="1" i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gray">
          <a:xfrm>
            <a:off x="6162227" y="1483293"/>
            <a:ext cx="1377531" cy="235609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rgbClr val="5246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4895139" y="4009112"/>
            <a:ext cx="3927897" cy="296450"/>
          </a:xfrm>
          <a:prstGeom prst="flowChartProcess">
            <a:avLst/>
          </a:prstGeom>
          <a:solidFill>
            <a:srgbClr val="F27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64%   </a:t>
            </a:r>
            <a:endParaRPr lang="en-US" sz="16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1073"/>
          <p:cNvSpPr/>
          <p:nvPr/>
        </p:nvSpPr>
        <p:spPr bwMode="gray">
          <a:xfrm>
            <a:off x="348242" y="2142422"/>
            <a:ext cx="8235693" cy="2686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0" name="Picture 8" descr="http://www.technobuffalo.com/wp-content/uploads/2012/08/sony-xperia-tablet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61" y="650760"/>
            <a:ext cx="1266497" cy="9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lh4.googleusercontent.com/-nAN3urf5Q5I/UWP1L4YN8VI/AAAAAAAAADo/MHhKUX7m420/w800-h800/XPS-XPS15-9062slv-15-Inch-Lapto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2209" y="759508"/>
            <a:ext cx="1385129" cy="69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110899" y="220045"/>
            <a:ext cx="8061552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Knjige na elektroničkim medijima može čitati 72% populacije starije od 15 godina 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118249" y="4865849"/>
            <a:ext cx="869567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n=1.000 </a:t>
            </a: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</a:t>
            </a:r>
            <a:r>
              <a:rPr lang="vi-VN" sz="800" i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Imate li mogućnost čitati e-knjige, kao i ostalu literaturu preko Interneta, odnosno da li imate neki od slIjedećih uređaja?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(više odgovora)</a:t>
            </a:r>
            <a:endParaRPr lang="en-US" sz="800" i="1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1475" y="1630012"/>
            <a:ext cx="828562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265943" y="1398922"/>
            <a:ext cx="6265" cy="327909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24646" y="1398922"/>
            <a:ext cx="13093" cy="327909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173574" y="1398922"/>
            <a:ext cx="3510" cy="327909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29522" y="1398922"/>
            <a:ext cx="0" cy="327909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81960" y="1398922"/>
            <a:ext cx="0" cy="327909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534398" y="1398922"/>
            <a:ext cx="2" cy="221395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81960" y="1085847"/>
            <a:ext cx="1452438" cy="3876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NIŠTA OD NAVEDENOG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72208" y="1242386"/>
            <a:ext cx="1452438" cy="38762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RAČUNALO</a:t>
            </a:r>
          </a:p>
        </p:txBody>
      </p:sp>
      <p:pic>
        <p:nvPicPr>
          <p:cNvPr id="13318" name="Picture 6" descr="http://sociorocketnewsen.files.wordpress.com/2013/08/smart.jpg?w=580&amp;h=3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41" y="904978"/>
            <a:ext cx="980974" cy="4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728846" y="2573192"/>
            <a:ext cx="467515" cy="252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68%</a:t>
            </a:r>
          </a:p>
        </p:txBody>
      </p:sp>
      <p:sp>
        <p:nvSpPr>
          <p:cNvPr id="531" name="TextBox 530"/>
          <p:cNvSpPr txBox="1"/>
          <p:nvPr/>
        </p:nvSpPr>
        <p:spPr>
          <a:xfrm>
            <a:off x="3247851" y="2547418"/>
            <a:ext cx="467515" cy="252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36%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2662259" y="1242386"/>
            <a:ext cx="1564850" cy="38762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SMARTPHONE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4177084" y="1242386"/>
            <a:ext cx="1564850" cy="38762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TABLET</a:t>
            </a:r>
          </a:p>
        </p:txBody>
      </p:sp>
      <p:sp>
        <p:nvSpPr>
          <p:cNvPr id="556" name="TextBox 555"/>
          <p:cNvSpPr txBox="1"/>
          <p:nvPr/>
        </p:nvSpPr>
        <p:spPr>
          <a:xfrm>
            <a:off x="4698527" y="2526697"/>
            <a:ext cx="467515" cy="252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8%</a:t>
            </a:r>
          </a:p>
        </p:txBody>
      </p:sp>
      <p:pic>
        <p:nvPicPr>
          <p:cNvPr id="13322" name="Picture 10" descr="http://g-ecx.images-amazon.com/images/G/01/kindle/dp/2012/KS/KS-slate-02-sm._V399249914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86" y="698382"/>
            <a:ext cx="939577" cy="6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6" name="TextBox 665"/>
          <p:cNvSpPr txBox="1"/>
          <p:nvPr/>
        </p:nvSpPr>
        <p:spPr>
          <a:xfrm>
            <a:off x="5581657" y="1257288"/>
            <a:ext cx="1564850" cy="38762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e-ČITAČ</a:t>
            </a:r>
          </a:p>
        </p:txBody>
      </p:sp>
      <p:sp>
        <p:nvSpPr>
          <p:cNvPr id="667" name="TextBox 666"/>
          <p:cNvSpPr txBox="1"/>
          <p:nvPr/>
        </p:nvSpPr>
        <p:spPr>
          <a:xfrm>
            <a:off x="6117408" y="2499110"/>
            <a:ext cx="467515" cy="252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1%</a:t>
            </a:r>
          </a:p>
        </p:txBody>
      </p:sp>
      <p:sp>
        <p:nvSpPr>
          <p:cNvPr id="668" name="TextBox 667"/>
          <p:cNvSpPr txBox="1"/>
          <p:nvPr/>
        </p:nvSpPr>
        <p:spPr>
          <a:xfrm>
            <a:off x="7576782" y="2512426"/>
            <a:ext cx="467515" cy="252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30%</a:t>
            </a:r>
          </a:p>
        </p:txBody>
      </p:sp>
      <p:sp>
        <p:nvSpPr>
          <p:cNvPr id="873" name="TextBox 872"/>
          <p:cNvSpPr txBox="1"/>
          <p:nvPr/>
        </p:nvSpPr>
        <p:spPr>
          <a:xfrm>
            <a:off x="1784280" y="1764252"/>
            <a:ext cx="467515" cy="25288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62%</a:t>
            </a:r>
          </a:p>
        </p:txBody>
      </p:sp>
      <p:sp>
        <p:nvSpPr>
          <p:cNvPr id="958" name="TextBox 957"/>
          <p:cNvSpPr txBox="1"/>
          <p:nvPr/>
        </p:nvSpPr>
        <p:spPr>
          <a:xfrm>
            <a:off x="3284905" y="1764252"/>
            <a:ext cx="467515" cy="25288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19%</a:t>
            </a:r>
          </a:p>
        </p:txBody>
      </p:sp>
      <p:sp>
        <p:nvSpPr>
          <p:cNvPr id="971" name="TextBox 970"/>
          <p:cNvSpPr txBox="1"/>
          <p:nvPr/>
        </p:nvSpPr>
        <p:spPr>
          <a:xfrm>
            <a:off x="4736978" y="1764252"/>
            <a:ext cx="467515" cy="25288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4%</a:t>
            </a:r>
          </a:p>
        </p:txBody>
      </p:sp>
      <p:sp>
        <p:nvSpPr>
          <p:cNvPr id="975" name="TextBox 974"/>
          <p:cNvSpPr txBox="1"/>
          <p:nvPr/>
        </p:nvSpPr>
        <p:spPr>
          <a:xfrm>
            <a:off x="6128662" y="1751522"/>
            <a:ext cx="467515" cy="25288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1%</a:t>
            </a:r>
          </a:p>
        </p:txBody>
      </p:sp>
      <p:sp>
        <p:nvSpPr>
          <p:cNvPr id="1067" name="TextBox 1066"/>
          <p:cNvSpPr txBox="1"/>
          <p:nvPr/>
        </p:nvSpPr>
        <p:spPr>
          <a:xfrm>
            <a:off x="7595624" y="1732472"/>
            <a:ext cx="467515" cy="252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36%</a:t>
            </a:r>
          </a:p>
        </p:txBody>
      </p:sp>
      <p:sp>
        <p:nvSpPr>
          <p:cNvPr id="1075" name="TextBox 1074"/>
          <p:cNvSpPr txBox="1"/>
          <p:nvPr/>
        </p:nvSpPr>
        <p:spPr>
          <a:xfrm>
            <a:off x="1775461" y="2143785"/>
            <a:ext cx="530638" cy="25288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+10%</a:t>
            </a:r>
          </a:p>
        </p:txBody>
      </p:sp>
      <p:sp>
        <p:nvSpPr>
          <p:cNvPr id="1076" name="TextBox 1075"/>
          <p:cNvSpPr txBox="1"/>
          <p:nvPr/>
        </p:nvSpPr>
        <p:spPr>
          <a:xfrm>
            <a:off x="3170145" y="2143785"/>
            <a:ext cx="671867" cy="25288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+90%</a:t>
            </a:r>
          </a:p>
        </p:txBody>
      </p:sp>
      <p:sp>
        <p:nvSpPr>
          <p:cNvPr id="1077" name="TextBox 1076"/>
          <p:cNvSpPr txBox="1"/>
          <p:nvPr/>
        </p:nvSpPr>
        <p:spPr>
          <a:xfrm>
            <a:off x="4595573" y="2143785"/>
            <a:ext cx="671867" cy="25288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+100%</a:t>
            </a:r>
          </a:p>
        </p:txBody>
      </p:sp>
      <p:sp>
        <p:nvSpPr>
          <p:cNvPr id="1078" name="TextBox 1077"/>
          <p:cNvSpPr txBox="1"/>
          <p:nvPr/>
        </p:nvSpPr>
        <p:spPr>
          <a:xfrm>
            <a:off x="7451117" y="2124467"/>
            <a:ext cx="671867" cy="25288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-17%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5294" y="2143785"/>
            <a:ext cx="848912" cy="2335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Postotna razlika</a:t>
            </a:r>
          </a:p>
        </p:txBody>
      </p:sp>
      <p:sp>
        <p:nvSpPr>
          <p:cNvPr id="2" name="Rectangle 1"/>
          <p:cNvSpPr/>
          <p:nvPr/>
        </p:nvSpPr>
        <p:spPr bwMode="gray">
          <a:xfrm>
            <a:off x="360438" y="2418491"/>
            <a:ext cx="895965" cy="4887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2014 - 70%</a:t>
            </a:r>
            <a:endParaRPr lang="en-US" sz="16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5" name="Rectangle 924"/>
          <p:cNvSpPr/>
          <p:nvPr/>
        </p:nvSpPr>
        <p:spPr bwMode="gray">
          <a:xfrm>
            <a:off x="358052" y="1644915"/>
            <a:ext cx="895965" cy="48235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2013 - 64%</a:t>
            </a:r>
            <a:endParaRPr lang="en-US" sz="16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6" name="Rectangle 925"/>
          <p:cNvSpPr/>
          <p:nvPr/>
        </p:nvSpPr>
        <p:spPr bwMode="gray">
          <a:xfrm>
            <a:off x="351475" y="2882392"/>
            <a:ext cx="8182913" cy="2686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5" name="TextBox 1374"/>
          <p:cNvSpPr txBox="1"/>
          <p:nvPr/>
        </p:nvSpPr>
        <p:spPr>
          <a:xfrm>
            <a:off x="3213691" y="3252128"/>
            <a:ext cx="467515" cy="252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38%</a:t>
            </a:r>
          </a:p>
        </p:txBody>
      </p:sp>
      <p:sp>
        <p:nvSpPr>
          <p:cNvPr id="1397" name="TextBox 1396"/>
          <p:cNvSpPr txBox="1"/>
          <p:nvPr/>
        </p:nvSpPr>
        <p:spPr>
          <a:xfrm>
            <a:off x="4687817" y="3254697"/>
            <a:ext cx="467515" cy="252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14%</a:t>
            </a:r>
          </a:p>
        </p:txBody>
      </p:sp>
      <p:sp>
        <p:nvSpPr>
          <p:cNvPr id="1488" name="TextBox 1487"/>
          <p:cNvSpPr txBox="1"/>
          <p:nvPr/>
        </p:nvSpPr>
        <p:spPr>
          <a:xfrm>
            <a:off x="6106078" y="3260195"/>
            <a:ext cx="467515" cy="252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1%</a:t>
            </a:r>
          </a:p>
        </p:txBody>
      </p:sp>
      <p:sp>
        <p:nvSpPr>
          <p:cNvPr id="1489" name="TextBox 1488"/>
          <p:cNvSpPr txBox="1"/>
          <p:nvPr/>
        </p:nvSpPr>
        <p:spPr>
          <a:xfrm>
            <a:off x="7561283" y="3254697"/>
            <a:ext cx="467515" cy="252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27%</a:t>
            </a:r>
          </a:p>
        </p:txBody>
      </p:sp>
      <p:sp>
        <p:nvSpPr>
          <p:cNvPr id="1490" name="TextBox 1489"/>
          <p:cNvSpPr txBox="1"/>
          <p:nvPr/>
        </p:nvSpPr>
        <p:spPr>
          <a:xfrm>
            <a:off x="1734877" y="2903144"/>
            <a:ext cx="530638" cy="25288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hr-HR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1" name="TextBox 1490"/>
          <p:cNvSpPr txBox="1"/>
          <p:nvPr/>
        </p:nvSpPr>
        <p:spPr>
          <a:xfrm>
            <a:off x="3129561" y="2903144"/>
            <a:ext cx="671867" cy="25288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hr-H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hr-H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492" name="TextBox 1491"/>
          <p:cNvSpPr txBox="1"/>
          <p:nvPr/>
        </p:nvSpPr>
        <p:spPr>
          <a:xfrm>
            <a:off x="4554989" y="2903144"/>
            <a:ext cx="671867" cy="25288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+75%</a:t>
            </a:r>
          </a:p>
        </p:txBody>
      </p:sp>
      <p:sp>
        <p:nvSpPr>
          <p:cNvPr id="1493" name="TextBox 1492"/>
          <p:cNvSpPr txBox="1"/>
          <p:nvPr/>
        </p:nvSpPr>
        <p:spPr>
          <a:xfrm>
            <a:off x="7410533" y="2883826"/>
            <a:ext cx="671867" cy="25288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-10%</a:t>
            </a:r>
          </a:p>
        </p:txBody>
      </p:sp>
      <p:sp>
        <p:nvSpPr>
          <p:cNvPr id="1494" name="TextBox 1493"/>
          <p:cNvSpPr txBox="1"/>
          <p:nvPr/>
        </p:nvSpPr>
        <p:spPr>
          <a:xfrm>
            <a:off x="354710" y="2903144"/>
            <a:ext cx="848912" cy="2335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Postotna razlika</a:t>
            </a:r>
          </a:p>
        </p:txBody>
      </p:sp>
      <p:sp>
        <p:nvSpPr>
          <p:cNvPr id="1495" name="Rectangle 1494"/>
          <p:cNvSpPr/>
          <p:nvPr/>
        </p:nvSpPr>
        <p:spPr bwMode="gray">
          <a:xfrm>
            <a:off x="353934" y="3180203"/>
            <a:ext cx="895965" cy="47113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2015 - 73%</a:t>
            </a:r>
            <a:endParaRPr lang="en-US" sz="16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7" name="Down Arrow 1086"/>
          <p:cNvSpPr/>
          <p:nvPr/>
        </p:nvSpPr>
        <p:spPr bwMode="gray">
          <a:xfrm>
            <a:off x="8479138" y="1025311"/>
            <a:ext cx="264856" cy="3717030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2" name="Group 44"/>
          <p:cNvGrpSpPr>
            <a:grpSpLocks noChangeAspect="1"/>
          </p:cNvGrpSpPr>
          <p:nvPr/>
        </p:nvGrpSpPr>
        <p:grpSpPr bwMode="auto">
          <a:xfrm flipH="1">
            <a:off x="1322568" y="429413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03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5" name="Group 44"/>
          <p:cNvGrpSpPr>
            <a:grpSpLocks noChangeAspect="1"/>
          </p:cNvGrpSpPr>
          <p:nvPr/>
        </p:nvGrpSpPr>
        <p:grpSpPr bwMode="auto">
          <a:xfrm flipH="1">
            <a:off x="1321607" y="399596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06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8" name="Group 44"/>
          <p:cNvGrpSpPr>
            <a:grpSpLocks noChangeAspect="1"/>
          </p:cNvGrpSpPr>
          <p:nvPr/>
        </p:nvGrpSpPr>
        <p:grpSpPr bwMode="auto">
          <a:xfrm flipH="1">
            <a:off x="1519081" y="399596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09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1" name="Group 510"/>
          <p:cNvGrpSpPr>
            <a:grpSpLocks noChangeAspect="1"/>
          </p:cNvGrpSpPr>
          <p:nvPr/>
        </p:nvGrpSpPr>
        <p:grpSpPr bwMode="auto">
          <a:xfrm flipH="1">
            <a:off x="1716555" y="399596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12" name="Oval 511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512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4" name="Group 44"/>
          <p:cNvGrpSpPr>
            <a:grpSpLocks noChangeAspect="1"/>
          </p:cNvGrpSpPr>
          <p:nvPr/>
        </p:nvGrpSpPr>
        <p:grpSpPr bwMode="auto">
          <a:xfrm flipH="1">
            <a:off x="1914029" y="399596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15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7" name="Group 44"/>
          <p:cNvGrpSpPr>
            <a:grpSpLocks noChangeAspect="1"/>
          </p:cNvGrpSpPr>
          <p:nvPr/>
        </p:nvGrpSpPr>
        <p:grpSpPr bwMode="auto">
          <a:xfrm flipH="1">
            <a:off x="2111503" y="399596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18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0" name="Group 44"/>
          <p:cNvGrpSpPr>
            <a:grpSpLocks noChangeAspect="1"/>
          </p:cNvGrpSpPr>
          <p:nvPr/>
        </p:nvGrpSpPr>
        <p:grpSpPr bwMode="auto">
          <a:xfrm flipH="1">
            <a:off x="2308977" y="399596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21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3" name="Group 44"/>
          <p:cNvGrpSpPr>
            <a:grpSpLocks noChangeAspect="1"/>
          </p:cNvGrpSpPr>
          <p:nvPr/>
        </p:nvGrpSpPr>
        <p:grpSpPr bwMode="auto">
          <a:xfrm flipH="1">
            <a:off x="2506451" y="399596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24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6" name="Group 44"/>
          <p:cNvGrpSpPr>
            <a:grpSpLocks noChangeAspect="1"/>
          </p:cNvGrpSpPr>
          <p:nvPr/>
        </p:nvGrpSpPr>
        <p:grpSpPr bwMode="auto">
          <a:xfrm flipH="1">
            <a:off x="1420344" y="399596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27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9" name="Group 44"/>
          <p:cNvGrpSpPr>
            <a:grpSpLocks noChangeAspect="1"/>
          </p:cNvGrpSpPr>
          <p:nvPr/>
        </p:nvGrpSpPr>
        <p:grpSpPr bwMode="auto">
          <a:xfrm flipH="1">
            <a:off x="1617818" y="399596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30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5" name="Group 44"/>
          <p:cNvGrpSpPr>
            <a:grpSpLocks noChangeAspect="1"/>
          </p:cNvGrpSpPr>
          <p:nvPr/>
        </p:nvGrpSpPr>
        <p:grpSpPr bwMode="auto">
          <a:xfrm flipH="1">
            <a:off x="1815292" y="399596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36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8" name="Group 537"/>
          <p:cNvGrpSpPr>
            <a:grpSpLocks noChangeAspect="1"/>
          </p:cNvGrpSpPr>
          <p:nvPr/>
        </p:nvGrpSpPr>
        <p:grpSpPr bwMode="auto">
          <a:xfrm flipH="1">
            <a:off x="2012766" y="399596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39" name="Oval 538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539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1" name="Group 44"/>
          <p:cNvGrpSpPr>
            <a:grpSpLocks noChangeAspect="1"/>
          </p:cNvGrpSpPr>
          <p:nvPr/>
        </p:nvGrpSpPr>
        <p:grpSpPr bwMode="auto">
          <a:xfrm flipH="1">
            <a:off x="2210240" y="399596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42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4" name="Group 44"/>
          <p:cNvGrpSpPr>
            <a:grpSpLocks noChangeAspect="1"/>
          </p:cNvGrpSpPr>
          <p:nvPr/>
        </p:nvGrpSpPr>
        <p:grpSpPr bwMode="auto">
          <a:xfrm flipH="1">
            <a:off x="2407714" y="399596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45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7" name="Group 44"/>
          <p:cNvGrpSpPr>
            <a:grpSpLocks noChangeAspect="1"/>
          </p:cNvGrpSpPr>
          <p:nvPr/>
        </p:nvGrpSpPr>
        <p:grpSpPr bwMode="auto">
          <a:xfrm flipH="1">
            <a:off x="2605188" y="399596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48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0" name="Group 44"/>
          <p:cNvGrpSpPr>
            <a:grpSpLocks noChangeAspect="1"/>
          </p:cNvGrpSpPr>
          <p:nvPr/>
        </p:nvGrpSpPr>
        <p:grpSpPr bwMode="auto">
          <a:xfrm flipH="1">
            <a:off x="1420293" y="4299235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51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3" name="Group 44"/>
          <p:cNvGrpSpPr>
            <a:grpSpLocks noChangeAspect="1"/>
          </p:cNvGrpSpPr>
          <p:nvPr/>
        </p:nvGrpSpPr>
        <p:grpSpPr bwMode="auto">
          <a:xfrm flipH="1">
            <a:off x="1615743" y="4299235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54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7" name="Group 556"/>
          <p:cNvGrpSpPr>
            <a:grpSpLocks noChangeAspect="1"/>
          </p:cNvGrpSpPr>
          <p:nvPr/>
        </p:nvGrpSpPr>
        <p:grpSpPr bwMode="auto">
          <a:xfrm flipH="1">
            <a:off x="1811193" y="4299235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58" name="Oval 557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558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0" name="Group 44"/>
          <p:cNvGrpSpPr>
            <a:grpSpLocks noChangeAspect="1"/>
          </p:cNvGrpSpPr>
          <p:nvPr/>
        </p:nvGrpSpPr>
        <p:grpSpPr bwMode="auto">
          <a:xfrm flipH="1">
            <a:off x="2006643" y="4299235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61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3" name="Group 44"/>
          <p:cNvGrpSpPr>
            <a:grpSpLocks noChangeAspect="1"/>
          </p:cNvGrpSpPr>
          <p:nvPr/>
        </p:nvGrpSpPr>
        <p:grpSpPr bwMode="auto">
          <a:xfrm flipH="1">
            <a:off x="2202093" y="4299235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64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6" name="Group 44"/>
          <p:cNvGrpSpPr>
            <a:grpSpLocks noChangeAspect="1"/>
          </p:cNvGrpSpPr>
          <p:nvPr/>
        </p:nvGrpSpPr>
        <p:grpSpPr bwMode="auto">
          <a:xfrm flipH="1">
            <a:off x="2397543" y="4299235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67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9" name="Group 44"/>
          <p:cNvGrpSpPr>
            <a:grpSpLocks noChangeAspect="1"/>
          </p:cNvGrpSpPr>
          <p:nvPr/>
        </p:nvGrpSpPr>
        <p:grpSpPr bwMode="auto">
          <a:xfrm flipH="1">
            <a:off x="2592993" y="4299235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70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2" name="Group 44"/>
          <p:cNvGrpSpPr>
            <a:grpSpLocks noChangeAspect="1"/>
          </p:cNvGrpSpPr>
          <p:nvPr/>
        </p:nvGrpSpPr>
        <p:grpSpPr bwMode="auto">
          <a:xfrm flipH="1">
            <a:off x="1518018" y="4299235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73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5" name="Group 44"/>
          <p:cNvGrpSpPr>
            <a:grpSpLocks noChangeAspect="1"/>
          </p:cNvGrpSpPr>
          <p:nvPr/>
        </p:nvGrpSpPr>
        <p:grpSpPr bwMode="auto">
          <a:xfrm flipH="1">
            <a:off x="1713468" y="4299235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76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8" name="Group 44"/>
          <p:cNvGrpSpPr>
            <a:grpSpLocks noChangeAspect="1"/>
          </p:cNvGrpSpPr>
          <p:nvPr/>
        </p:nvGrpSpPr>
        <p:grpSpPr bwMode="auto">
          <a:xfrm flipH="1">
            <a:off x="1908918" y="4299235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79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1" name="Group 580"/>
          <p:cNvGrpSpPr>
            <a:grpSpLocks noChangeAspect="1"/>
          </p:cNvGrpSpPr>
          <p:nvPr/>
        </p:nvGrpSpPr>
        <p:grpSpPr bwMode="auto">
          <a:xfrm flipH="1">
            <a:off x="2104368" y="4299235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82" name="Oval 581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582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4" name="Group 44"/>
          <p:cNvGrpSpPr>
            <a:grpSpLocks noChangeAspect="1"/>
          </p:cNvGrpSpPr>
          <p:nvPr/>
        </p:nvGrpSpPr>
        <p:grpSpPr bwMode="auto">
          <a:xfrm flipH="1">
            <a:off x="2299818" y="4299235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85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7" name="Group 44"/>
          <p:cNvGrpSpPr>
            <a:grpSpLocks noChangeAspect="1"/>
          </p:cNvGrpSpPr>
          <p:nvPr/>
        </p:nvGrpSpPr>
        <p:grpSpPr bwMode="auto">
          <a:xfrm flipH="1">
            <a:off x="2495268" y="4299235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88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0" name="Group 44"/>
          <p:cNvGrpSpPr>
            <a:grpSpLocks noChangeAspect="1"/>
          </p:cNvGrpSpPr>
          <p:nvPr/>
        </p:nvGrpSpPr>
        <p:grpSpPr bwMode="auto">
          <a:xfrm flipH="1">
            <a:off x="1315944" y="4147540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91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3" name="Group 44"/>
          <p:cNvGrpSpPr>
            <a:grpSpLocks noChangeAspect="1"/>
          </p:cNvGrpSpPr>
          <p:nvPr/>
        </p:nvGrpSpPr>
        <p:grpSpPr bwMode="auto">
          <a:xfrm flipH="1">
            <a:off x="1414373" y="4147540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94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6" name="Group 44"/>
          <p:cNvGrpSpPr>
            <a:grpSpLocks noChangeAspect="1"/>
          </p:cNvGrpSpPr>
          <p:nvPr/>
        </p:nvGrpSpPr>
        <p:grpSpPr bwMode="auto">
          <a:xfrm flipH="1">
            <a:off x="1611231" y="4147540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597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9" name="Group 598"/>
          <p:cNvGrpSpPr>
            <a:grpSpLocks noChangeAspect="1"/>
          </p:cNvGrpSpPr>
          <p:nvPr/>
        </p:nvGrpSpPr>
        <p:grpSpPr bwMode="auto">
          <a:xfrm flipH="1">
            <a:off x="1808089" y="4147540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00" name="Oval 599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600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2" name="Group 44"/>
          <p:cNvGrpSpPr>
            <a:grpSpLocks noChangeAspect="1"/>
          </p:cNvGrpSpPr>
          <p:nvPr/>
        </p:nvGrpSpPr>
        <p:grpSpPr bwMode="auto">
          <a:xfrm flipH="1">
            <a:off x="2004947" y="4147540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03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5" name="Group 44"/>
          <p:cNvGrpSpPr>
            <a:grpSpLocks noChangeAspect="1"/>
          </p:cNvGrpSpPr>
          <p:nvPr/>
        </p:nvGrpSpPr>
        <p:grpSpPr bwMode="auto">
          <a:xfrm flipH="1">
            <a:off x="2201805" y="4147540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06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8" name="Group 44"/>
          <p:cNvGrpSpPr>
            <a:grpSpLocks noChangeAspect="1"/>
          </p:cNvGrpSpPr>
          <p:nvPr/>
        </p:nvGrpSpPr>
        <p:grpSpPr bwMode="auto">
          <a:xfrm flipH="1">
            <a:off x="2398663" y="4147540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09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1" name="Group 44"/>
          <p:cNvGrpSpPr>
            <a:grpSpLocks noChangeAspect="1"/>
          </p:cNvGrpSpPr>
          <p:nvPr/>
        </p:nvGrpSpPr>
        <p:grpSpPr bwMode="auto">
          <a:xfrm flipH="1">
            <a:off x="2595521" y="4147540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12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4" name="Group 44"/>
          <p:cNvGrpSpPr>
            <a:grpSpLocks noChangeAspect="1"/>
          </p:cNvGrpSpPr>
          <p:nvPr/>
        </p:nvGrpSpPr>
        <p:grpSpPr bwMode="auto">
          <a:xfrm flipH="1">
            <a:off x="1512802" y="4147540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15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7" name="Group 44"/>
          <p:cNvGrpSpPr>
            <a:grpSpLocks noChangeAspect="1"/>
          </p:cNvGrpSpPr>
          <p:nvPr/>
        </p:nvGrpSpPr>
        <p:grpSpPr bwMode="auto">
          <a:xfrm flipH="1">
            <a:off x="1709660" y="4147540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18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0" name="Group 44"/>
          <p:cNvGrpSpPr>
            <a:grpSpLocks noChangeAspect="1"/>
          </p:cNvGrpSpPr>
          <p:nvPr/>
        </p:nvGrpSpPr>
        <p:grpSpPr bwMode="auto">
          <a:xfrm flipH="1">
            <a:off x="1906518" y="4147540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21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3" name="Group 622"/>
          <p:cNvGrpSpPr>
            <a:grpSpLocks noChangeAspect="1"/>
          </p:cNvGrpSpPr>
          <p:nvPr/>
        </p:nvGrpSpPr>
        <p:grpSpPr bwMode="auto">
          <a:xfrm flipH="1">
            <a:off x="2103376" y="4147540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24" name="Oval 623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624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6" name="Group 44"/>
          <p:cNvGrpSpPr>
            <a:grpSpLocks noChangeAspect="1"/>
          </p:cNvGrpSpPr>
          <p:nvPr/>
        </p:nvGrpSpPr>
        <p:grpSpPr bwMode="auto">
          <a:xfrm flipH="1">
            <a:off x="2300234" y="4147540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27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9" name="Group 44"/>
          <p:cNvGrpSpPr>
            <a:grpSpLocks noChangeAspect="1"/>
          </p:cNvGrpSpPr>
          <p:nvPr/>
        </p:nvGrpSpPr>
        <p:grpSpPr bwMode="auto">
          <a:xfrm flipH="1">
            <a:off x="2497092" y="4147540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30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2" name="Group 44"/>
          <p:cNvGrpSpPr>
            <a:grpSpLocks noChangeAspect="1"/>
          </p:cNvGrpSpPr>
          <p:nvPr/>
        </p:nvGrpSpPr>
        <p:grpSpPr bwMode="auto">
          <a:xfrm flipH="1">
            <a:off x="5051560" y="399759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33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5" name="Group 44"/>
          <p:cNvGrpSpPr>
            <a:grpSpLocks noChangeAspect="1"/>
          </p:cNvGrpSpPr>
          <p:nvPr/>
        </p:nvGrpSpPr>
        <p:grpSpPr bwMode="auto">
          <a:xfrm flipH="1">
            <a:off x="6296001" y="4054201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36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8" name="Group 44"/>
          <p:cNvGrpSpPr>
            <a:grpSpLocks noChangeAspect="1"/>
          </p:cNvGrpSpPr>
          <p:nvPr/>
        </p:nvGrpSpPr>
        <p:grpSpPr bwMode="auto">
          <a:xfrm flipH="1">
            <a:off x="1335631" y="4598232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39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1" name="Group 44"/>
          <p:cNvGrpSpPr>
            <a:grpSpLocks noChangeAspect="1"/>
          </p:cNvGrpSpPr>
          <p:nvPr/>
        </p:nvGrpSpPr>
        <p:grpSpPr bwMode="auto">
          <a:xfrm flipH="1">
            <a:off x="1433356" y="460332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42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4" name="Group 44"/>
          <p:cNvGrpSpPr>
            <a:grpSpLocks noChangeAspect="1"/>
          </p:cNvGrpSpPr>
          <p:nvPr/>
        </p:nvGrpSpPr>
        <p:grpSpPr bwMode="auto">
          <a:xfrm flipH="1">
            <a:off x="1628806" y="460332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45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7" name="Group 646"/>
          <p:cNvGrpSpPr>
            <a:grpSpLocks noChangeAspect="1"/>
          </p:cNvGrpSpPr>
          <p:nvPr/>
        </p:nvGrpSpPr>
        <p:grpSpPr bwMode="auto">
          <a:xfrm flipH="1">
            <a:off x="1824256" y="460332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48" name="Oval 647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648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0" name="Group 44"/>
          <p:cNvGrpSpPr>
            <a:grpSpLocks noChangeAspect="1"/>
          </p:cNvGrpSpPr>
          <p:nvPr/>
        </p:nvGrpSpPr>
        <p:grpSpPr bwMode="auto">
          <a:xfrm flipH="1">
            <a:off x="2019706" y="460332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51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3" name="Group 44"/>
          <p:cNvGrpSpPr>
            <a:grpSpLocks noChangeAspect="1"/>
          </p:cNvGrpSpPr>
          <p:nvPr/>
        </p:nvGrpSpPr>
        <p:grpSpPr bwMode="auto">
          <a:xfrm flipH="1">
            <a:off x="2215156" y="460332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54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6" name="Group 44"/>
          <p:cNvGrpSpPr>
            <a:grpSpLocks noChangeAspect="1"/>
          </p:cNvGrpSpPr>
          <p:nvPr/>
        </p:nvGrpSpPr>
        <p:grpSpPr bwMode="auto">
          <a:xfrm flipH="1">
            <a:off x="2410606" y="460332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57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9" name="Group 44"/>
          <p:cNvGrpSpPr>
            <a:grpSpLocks noChangeAspect="1"/>
          </p:cNvGrpSpPr>
          <p:nvPr/>
        </p:nvGrpSpPr>
        <p:grpSpPr bwMode="auto">
          <a:xfrm flipH="1">
            <a:off x="1531081" y="460332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60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2" name="Group 44"/>
          <p:cNvGrpSpPr>
            <a:grpSpLocks noChangeAspect="1"/>
          </p:cNvGrpSpPr>
          <p:nvPr/>
        </p:nvGrpSpPr>
        <p:grpSpPr bwMode="auto">
          <a:xfrm flipH="1">
            <a:off x="1726531" y="460332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63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5" name="Group 44"/>
          <p:cNvGrpSpPr>
            <a:grpSpLocks noChangeAspect="1"/>
          </p:cNvGrpSpPr>
          <p:nvPr/>
        </p:nvGrpSpPr>
        <p:grpSpPr bwMode="auto">
          <a:xfrm flipH="1">
            <a:off x="1921981" y="460332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69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1" name="Group 670"/>
          <p:cNvGrpSpPr>
            <a:grpSpLocks noChangeAspect="1"/>
          </p:cNvGrpSpPr>
          <p:nvPr/>
        </p:nvGrpSpPr>
        <p:grpSpPr bwMode="auto">
          <a:xfrm flipH="1">
            <a:off x="2117431" y="460332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72" name="Oval 671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672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4" name="Group 44"/>
          <p:cNvGrpSpPr>
            <a:grpSpLocks noChangeAspect="1"/>
          </p:cNvGrpSpPr>
          <p:nvPr/>
        </p:nvGrpSpPr>
        <p:grpSpPr bwMode="auto">
          <a:xfrm flipH="1">
            <a:off x="2312881" y="460332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75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7" name="Group 44"/>
          <p:cNvGrpSpPr>
            <a:grpSpLocks noChangeAspect="1"/>
          </p:cNvGrpSpPr>
          <p:nvPr/>
        </p:nvGrpSpPr>
        <p:grpSpPr bwMode="auto">
          <a:xfrm flipH="1">
            <a:off x="1329007" y="4451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78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0" name="Group 44"/>
          <p:cNvGrpSpPr>
            <a:grpSpLocks noChangeAspect="1"/>
          </p:cNvGrpSpPr>
          <p:nvPr/>
        </p:nvGrpSpPr>
        <p:grpSpPr bwMode="auto">
          <a:xfrm flipH="1">
            <a:off x="1427436" y="4451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81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3" name="Group 44"/>
          <p:cNvGrpSpPr>
            <a:grpSpLocks noChangeAspect="1"/>
          </p:cNvGrpSpPr>
          <p:nvPr/>
        </p:nvGrpSpPr>
        <p:grpSpPr bwMode="auto">
          <a:xfrm flipH="1">
            <a:off x="1624294" y="4451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84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6" name="Group 685"/>
          <p:cNvGrpSpPr>
            <a:grpSpLocks noChangeAspect="1"/>
          </p:cNvGrpSpPr>
          <p:nvPr/>
        </p:nvGrpSpPr>
        <p:grpSpPr bwMode="auto">
          <a:xfrm flipH="1">
            <a:off x="1821152" y="4451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87" name="Oval 686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687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9" name="Group 44"/>
          <p:cNvGrpSpPr>
            <a:grpSpLocks noChangeAspect="1"/>
          </p:cNvGrpSpPr>
          <p:nvPr/>
        </p:nvGrpSpPr>
        <p:grpSpPr bwMode="auto">
          <a:xfrm flipH="1">
            <a:off x="2018010" y="4451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90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2" name="Group 44"/>
          <p:cNvGrpSpPr>
            <a:grpSpLocks noChangeAspect="1"/>
          </p:cNvGrpSpPr>
          <p:nvPr/>
        </p:nvGrpSpPr>
        <p:grpSpPr bwMode="auto">
          <a:xfrm flipH="1">
            <a:off x="2214868" y="4451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93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5" name="Group 44"/>
          <p:cNvGrpSpPr>
            <a:grpSpLocks noChangeAspect="1"/>
          </p:cNvGrpSpPr>
          <p:nvPr/>
        </p:nvGrpSpPr>
        <p:grpSpPr bwMode="auto">
          <a:xfrm flipH="1">
            <a:off x="2411726" y="4451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96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8" name="Group 44"/>
          <p:cNvGrpSpPr>
            <a:grpSpLocks noChangeAspect="1"/>
          </p:cNvGrpSpPr>
          <p:nvPr/>
        </p:nvGrpSpPr>
        <p:grpSpPr bwMode="auto">
          <a:xfrm flipH="1">
            <a:off x="2608584" y="4451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699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1" name="Group 44"/>
          <p:cNvGrpSpPr>
            <a:grpSpLocks noChangeAspect="1"/>
          </p:cNvGrpSpPr>
          <p:nvPr/>
        </p:nvGrpSpPr>
        <p:grpSpPr bwMode="auto">
          <a:xfrm flipH="1">
            <a:off x="1525865" y="4451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02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4" name="Group 44"/>
          <p:cNvGrpSpPr>
            <a:grpSpLocks noChangeAspect="1"/>
          </p:cNvGrpSpPr>
          <p:nvPr/>
        </p:nvGrpSpPr>
        <p:grpSpPr bwMode="auto">
          <a:xfrm flipH="1">
            <a:off x="1722723" y="4451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05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7" name="Group 44"/>
          <p:cNvGrpSpPr>
            <a:grpSpLocks noChangeAspect="1"/>
          </p:cNvGrpSpPr>
          <p:nvPr/>
        </p:nvGrpSpPr>
        <p:grpSpPr bwMode="auto">
          <a:xfrm flipH="1">
            <a:off x="1919581" y="4451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08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0" name="Group 709"/>
          <p:cNvGrpSpPr>
            <a:grpSpLocks noChangeAspect="1"/>
          </p:cNvGrpSpPr>
          <p:nvPr/>
        </p:nvGrpSpPr>
        <p:grpSpPr bwMode="auto">
          <a:xfrm flipH="1">
            <a:off x="2116439" y="4451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11" name="Oval 710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711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3" name="Group 44"/>
          <p:cNvGrpSpPr>
            <a:grpSpLocks noChangeAspect="1"/>
          </p:cNvGrpSpPr>
          <p:nvPr/>
        </p:nvGrpSpPr>
        <p:grpSpPr bwMode="auto">
          <a:xfrm flipH="1">
            <a:off x="2313297" y="4451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14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6" name="Group 44"/>
          <p:cNvGrpSpPr>
            <a:grpSpLocks noChangeAspect="1"/>
          </p:cNvGrpSpPr>
          <p:nvPr/>
        </p:nvGrpSpPr>
        <p:grpSpPr bwMode="auto">
          <a:xfrm flipH="1">
            <a:off x="2510155" y="4451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17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9" name="TextBox 718"/>
          <p:cNvSpPr txBox="1"/>
          <p:nvPr/>
        </p:nvSpPr>
        <p:spPr>
          <a:xfrm>
            <a:off x="1742726" y="4235437"/>
            <a:ext cx="467515" cy="252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64%</a:t>
            </a:r>
          </a:p>
        </p:txBody>
      </p:sp>
      <p:grpSp>
        <p:nvGrpSpPr>
          <p:cNvPr id="720" name="Group 44"/>
          <p:cNvGrpSpPr>
            <a:grpSpLocks noChangeAspect="1"/>
          </p:cNvGrpSpPr>
          <p:nvPr/>
        </p:nvGrpSpPr>
        <p:grpSpPr bwMode="auto">
          <a:xfrm flipH="1">
            <a:off x="2777799" y="429853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21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3" name="Group 44"/>
          <p:cNvGrpSpPr>
            <a:grpSpLocks noChangeAspect="1"/>
          </p:cNvGrpSpPr>
          <p:nvPr/>
        </p:nvGrpSpPr>
        <p:grpSpPr bwMode="auto">
          <a:xfrm flipH="1">
            <a:off x="2776838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24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6" name="Group 44"/>
          <p:cNvGrpSpPr>
            <a:grpSpLocks noChangeAspect="1"/>
          </p:cNvGrpSpPr>
          <p:nvPr/>
        </p:nvGrpSpPr>
        <p:grpSpPr bwMode="auto">
          <a:xfrm flipH="1">
            <a:off x="2974312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27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9" name="Group 728"/>
          <p:cNvGrpSpPr>
            <a:grpSpLocks noChangeAspect="1"/>
          </p:cNvGrpSpPr>
          <p:nvPr/>
        </p:nvGrpSpPr>
        <p:grpSpPr bwMode="auto">
          <a:xfrm flipH="1">
            <a:off x="3171786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30" name="Oval 729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730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2" name="Group 44"/>
          <p:cNvGrpSpPr>
            <a:grpSpLocks noChangeAspect="1"/>
          </p:cNvGrpSpPr>
          <p:nvPr/>
        </p:nvGrpSpPr>
        <p:grpSpPr bwMode="auto">
          <a:xfrm flipH="1">
            <a:off x="3369260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33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5" name="Group 44"/>
          <p:cNvGrpSpPr>
            <a:grpSpLocks noChangeAspect="1"/>
          </p:cNvGrpSpPr>
          <p:nvPr/>
        </p:nvGrpSpPr>
        <p:grpSpPr bwMode="auto">
          <a:xfrm flipH="1">
            <a:off x="3566734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36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8" name="Group 44"/>
          <p:cNvGrpSpPr>
            <a:grpSpLocks noChangeAspect="1"/>
          </p:cNvGrpSpPr>
          <p:nvPr/>
        </p:nvGrpSpPr>
        <p:grpSpPr bwMode="auto">
          <a:xfrm flipH="1">
            <a:off x="3764208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39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1" name="Group 44"/>
          <p:cNvGrpSpPr>
            <a:grpSpLocks noChangeAspect="1"/>
          </p:cNvGrpSpPr>
          <p:nvPr/>
        </p:nvGrpSpPr>
        <p:grpSpPr bwMode="auto">
          <a:xfrm flipH="1">
            <a:off x="3961682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42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4" name="Group 44"/>
          <p:cNvGrpSpPr>
            <a:grpSpLocks noChangeAspect="1"/>
          </p:cNvGrpSpPr>
          <p:nvPr/>
        </p:nvGrpSpPr>
        <p:grpSpPr bwMode="auto">
          <a:xfrm flipH="1">
            <a:off x="2875575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45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7" name="Group 44"/>
          <p:cNvGrpSpPr>
            <a:grpSpLocks noChangeAspect="1"/>
          </p:cNvGrpSpPr>
          <p:nvPr/>
        </p:nvGrpSpPr>
        <p:grpSpPr bwMode="auto">
          <a:xfrm flipH="1">
            <a:off x="3073049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48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0" name="Group 44"/>
          <p:cNvGrpSpPr>
            <a:grpSpLocks noChangeAspect="1"/>
          </p:cNvGrpSpPr>
          <p:nvPr/>
        </p:nvGrpSpPr>
        <p:grpSpPr bwMode="auto">
          <a:xfrm flipH="1">
            <a:off x="3270523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51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3" name="Group 752"/>
          <p:cNvGrpSpPr>
            <a:grpSpLocks noChangeAspect="1"/>
          </p:cNvGrpSpPr>
          <p:nvPr/>
        </p:nvGrpSpPr>
        <p:grpSpPr bwMode="auto">
          <a:xfrm flipH="1">
            <a:off x="3467997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54" name="Oval 753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754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6" name="Group 44"/>
          <p:cNvGrpSpPr>
            <a:grpSpLocks noChangeAspect="1"/>
          </p:cNvGrpSpPr>
          <p:nvPr/>
        </p:nvGrpSpPr>
        <p:grpSpPr bwMode="auto">
          <a:xfrm flipH="1">
            <a:off x="3665471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57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9" name="Group 44"/>
          <p:cNvGrpSpPr>
            <a:grpSpLocks noChangeAspect="1"/>
          </p:cNvGrpSpPr>
          <p:nvPr/>
        </p:nvGrpSpPr>
        <p:grpSpPr bwMode="auto">
          <a:xfrm flipH="1">
            <a:off x="3862945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60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2" name="Group 44"/>
          <p:cNvGrpSpPr>
            <a:grpSpLocks noChangeAspect="1"/>
          </p:cNvGrpSpPr>
          <p:nvPr/>
        </p:nvGrpSpPr>
        <p:grpSpPr bwMode="auto">
          <a:xfrm flipH="1">
            <a:off x="4060419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63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5" name="Group 44"/>
          <p:cNvGrpSpPr>
            <a:grpSpLocks noChangeAspect="1"/>
          </p:cNvGrpSpPr>
          <p:nvPr/>
        </p:nvGrpSpPr>
        <p:grpSpPr bwMode="auto">
          <a:xfrm flipH="1">
            <a:off x="2875524" y="4303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66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8" name="Group 44"/>
          <p:cNvGrpSpPr>
            <a:grpSpLocks noChangeAspect="1"/>
          </p:cNvGrpSpPr>
          <p:nvPr/>
        </p:nvGrpSpPr>
        <p:grpSpPr bwMode="auto">
          <a:xfrm flipH="1">
            <a:off x="3070974" y="4303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69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1" name="Group 770"/>
          <p:cNvGrpSpPr>
            <a:grpSpLocks noChangeAspect="1"/>
          </p:cNvGrpSpPr>
          <p:nvPr/>
        </p:nvGrpSpPr>
        <p:grpSpPr bwMode="auto">
          <a:xfrm flipH="1">
            <a:off x="3266424" y="4303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72" name="Oval 771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772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4" name="Group 44"/>
          <p:cNvGrpSpPr>
            <a:grpSpLocks noChangeAspect="1"/>
          </p:cNvGrpSpPr>
          <p:nvPr/>
        </p:nvGrpSpPr>
        <p:grpSpPr bwMode="auto">
          <a:xfrm flipH="1">
            <a:off x="3461874" y="4303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75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7" name="Group 44"/>
          <p:cNvGrpSpPr>
            <a:grpSpLocks noChangeAspect="1"/>
          </p:cNvGrpSpPr>
          <p:nvPr/>
        </p:nvGrpSpPr>
        <p:grpSpPr bwMode="auto">
          <a:xfrm flipH="1">
            <a:off x="2973249" y="4303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78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0" name="Group 44"/>
          <p:cNvGrpSpPr>
            <a:grpSpLocks noChangeAspect="1"/>
          </p:cNvGrpSpPr>
          <p:nvPr/>
        </p:nvGrpSpPr>
        <p:grpSpPr bwMode="auto">
          <a:xfrm flipH="1">
            <a:off x="3168699" y="4303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81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3" name="Group 44"/>
          <p:cNvGrpSpPr>
            <a:grpSpLocks noChangeAspect="1"/>
          </p:cNvGrpSpPr>
          <p:nvPr/>
        </p:nvGrpSpPr>
        <p:grpSpPr bwMode="auto">
          <a:xfrm flipH="1">
            <a:off x="3364149" y="4303634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84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6" name="Group 44"/>
          <p:cNvGrpSpPr>
            <a:grpSpLocks noChangeAspect="1"/>
          </p:cNvGrpSpPr>
          <p:nvPr/>
        </p:nvGrpSpPr>
        <p:grpSpPr bwMode="auto">
          <a:xfrm flipH="1">
            <a:off x="2771175" y="415193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87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9" name="Group 44"/>
          <p:cNvGrpSpPr>
            <a:grpSpLocks noChangeAspect="1"/>
          </p:cNvGrpSpPr>
          <p:nvPr/>
        </p:nvGrpSpPr>
        <p:grpSpPr bwMode="auto">
          <a:xfrm flipH="1">
            <a:off x="2869604" y="415193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90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2" name="Group 44"/>
          <p:cNvGrpSpPr>
            <a:grpSpLocks noChangeAspect="1"/>
          </p:cNvGrpSpPr>
          <p:nvPr/>
        </p:nvGrpSpPr>
        <p:grpSpPr bwMode="auto">
          <a:xfrm flipH="1">
            <a:off x="3066462" y="415193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93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5" name="Group 794"/>
          <p:cNvGrpSpPr>
            <a:grpSpLocks noChangeAspect="1"/>
          </p:cNvGrpSpPr>
          <p:nvPr/>
        </p:nvGrpSpPr>
        <p:grpSpPr bwMode="auto">
          <a:xfrm flipH="1">
            <a:off x="3263320" y="415193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96" name="Oval 79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79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8" name="Group 44"/>
          <p:cNvGrpSpPr>
            <a:grpSpLocks noChangeAspect="1"/>
          </p:cNvGrpSpPr>
          <p:nvPr/>
        </p:nvGrpSpPr>
        <p:grpSpPr bwMode="auto">
          <a:xfrm flipH="1">
            <a:off x="3460178" y="415193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799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1" name="Group 44"/>
          <p:cNvGrpSpPr>
            <a:grpSpLocks noChangeAspect="1"/>
          </p:cNvGrpSpPr>
          <p:nvPr/>
        </p:nvGrpSpPr>
        <p:grpSpPr bwMode="auto">
          <a:xfrm flipH="1">
            <a:off x="3657036" y="415193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802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4" name="Group 44"/>
          <p:cNvGrpSpPr>
            <a:grpSpLocks noChangeAspect="1"/>
          </p:cNvGrpSpPr>
          <p:nvPr/>
        </p:nvGrpSpPr>
        <p:grpSpPr bwMode="auto">
          <a:xfrm flipH="1">
            <a:off x="3853894" y="415193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805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7" name="Group 44"/>
          <p:cNvGrpSpPr>
            <a:grpSpLocks noChangeAspect="1"/>
          </p:cNvGrpSpPr>
          <p:nvPr/>
        </p:nvGrpSpPr>
        <p:grpSpPr bwMode="auto">
          <a:xfrm flipH="1">
            <a:off x="4050752" y="415193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808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0" name="Group 44"/>
          <p:cNvGrpSpPr>
            <a:grpSpLocks noChangeAspect="1"/>
          </p:cNvGrpSpPr>
          <p:nvPr/>
        </p:nvGrpSpPr>
        <p:grpSpPr bwMode="auto">
          <a:xfrm flipH="1">
            <a:off x="2968033" y="415193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811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3" name="Group 44"/>
          <p:cNvGrpSpPr>
            <a:grpSpLocks noChangeAspect="1"/>
          </p:cNvGrpSpPr>
          <p:nvPr/>
        </p:nvGrpSpPr>
        <p:grpSpPr bwMode="auto">
          <a:xfrm flipH="1">
            <a:off x="3164891" y="415193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814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6" name="Group 44"/>
          <p:cNvGrpSpPr>
            <a:grpSpLocks noChangeAspect="1"/>
          </p:cNvGrpSpPr>
          <p:nvPr/>
        </p:nvGrpSpPr>
        <p:grpSpPr bwMode="auto">
          <a:xfrm flipH="1">
            <a:off x="3361749" y="415193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817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9" name="Group 818"/>
          <p:cNvGrpSpPr>
            <a:grpSpLocks noChangeAspect="1"/>
          </p:cNvGrpSpPr>
          <p:nvPr/>
        </p:nvGrpSpPr>
        <p:grpSpPr bwMode="auto">
          <a:xfrm flipH="1">
            <a:off x="3558607" y="415193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820" name="Oval 819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Freeform 820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2" name="Group 44"/>
          <p:cNvGrpSpPr>
            <a:grpSpLocks noChangeAspect="1"/>
          </p:cNvGrpSpPr>
          <p:nvPr/>
        </p:nvGrpSpPr>
        <p:grpSpPr bwMode="auto">
          <a:xfrm flipH="1">
            <a:off x="3755465" y="415193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823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5" name="Group 44"/>
          <p:cNvGrpSpPr>
            <a:grpSpLocks noChangeAspect="1"/>
          </p:cNvGrpSpPr>
          <p:nvPr/>
        </p:nvGrpSpPr>
        <p:grpSpPr bwMode="auto">
          <a:xfrm flipH="1">
            <a:off x="3952323" y="4151939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826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8" name="TextBox 827"/>
          <p:cNvSpPr txBox="1"/>
          <p:nvPr/>
        </p:nvSpPr>
        <p:spPr>
          <a:xfrm>
            <a:off x="3194144" y="4527975"/>
            <a:ext cx="467515" cy="252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43%</a:t>
            </a:r>
          </a:p>
        </p:txBody>
      </p:sp>
      <p:grpSp>
        <p:nvGrpSpPr>
          <p:cNvPr id="829" name="Group 44"/>
          <p:cNvGrpSpPr>
            <a:grpSpLocks noChangeAspect="1"/>
          </p:cNvGrpSpPr>
          <p:nvPr/>
        </p:nvGrpSpPr>
        <p:grpSpPr bwMode="auto">
          <a:xfrm flipH="1">
            <a:off x="4374408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830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2" name="Group 44"/>
          <p:cNvGrpSpPr>
            <a:grpSpLocks noChangeAspect="1"/>
          </p:cNvGrpSpPr>
          <p:nvPr/>
        </p:nvGrpSpPr>
        <p:grpSpPr bwMode="auto">
          <a:xfrm flipH="1">
            <a:off x="4571266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833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5" name="Group 44"/>
          <p:cNvGrpSpPr>
            <a:grpSpLocks noChangeAspect="1"/>
          </p:cNvGrpSpPr>
          <p:nvPr/>
        </p:nvGrpSpPr>
        <p:grpSpPr bwMode="auto">
          <a:xfrm flipH="1">
            <a:off x="4768124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836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8" name="Group 44"/>
          <p:cNvGrpSpPr>
            <a:grpSpLocks noChangeAspect="1"/>
          </p:cNvGrpSpPr>
          <p:nvPr/>
        </p:nvGrpSpPr>
        <p:grpSpPr bwMode="auto">
          <a:xfrm flipH="1">
            <a:off x="4472837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839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1" name="Group 44"/>
          <p:cNvGrpSpPr>
            <a:grpSpLocks noChangeAspect="1"/>
          </p:cNvGrpSpPr>
          <p:nvPr/>
        </p:nvGrpSpPr>
        <p:grpSpPr bwMode="auto">
          <a:xfrm flipH="1">
            <a:off x="4669695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842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4" name="Group 44"/>
          <p:cNvGrpSpPr>
            <a:grpSpLocks noChangeAspect="1"/>
          </p:cNvGrpSpPr>
          <p:nvPr/>
        </p:nvGrpSpPr>
        <p:grpSpPr bwMode="auto">
          <a:xfrm flipH="1">
            <a:off x="4866553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845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7" name="Group 44"/>
          <p:cNvGrpSpPr>
            <a:grpSpLocks noChangeAspect="1"/>
          </p:cNvGrpSpPr>
          <p:nvPr/>
        </p:nvGrpSpPr>
        <p:grpSpPr bwMode="auto">
          <a:xfrm flipH="1">
            <a:off x="4964991" y="400036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848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0" name="TextBox 849"/>
          <p:cNvSpPr txBox="1"/>
          <p:nvPr/>
        </p:nvSpPr>
        <p:spPr>
          <a:xfrm>
            <a:off x="4677242" y="4527975"/>
            <a:ext cx="467515" cy="252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grpSp>
        <p:nvGrpSpPr>
          <p:cNvPr id="851" name="Group 44"/>
          <p:cNvGrpSpPr>
            <a:grpSpLocks noChangeAspect="1"/>
          </p:cNvGrpSpPr>
          <p:nvPr/>
        </p:nvGrpSpPr>
        <p:grpSpPr bwMode="auto">
          <a:xfrm flipH="1">
            <a:off x="7129427" y="3980620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852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4" name="Group 44"/>
          <p:cNvGrpSpPr>
            <a:grpSpLocks noChangeAspect="1"/>
          </p:cNvGrpSpPr>
          <p:nvPr/>
        </p:nvGrpSpPr>
        <p:grpSpPr bwMode="auto">
          <a:xfrm flipH="1">
            <a:off x="7326901" y="3980620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855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7" name="Group 856"/>
          <p:cNvGrpSpPr>
            <a:grpSpLocks noChangeAspect="1"/>
          </p:cNvGrpSpPr>
          <p:nvPr/>
        </p:nvGrpSpPr>
        <p:grpSpPr bwMode="auto">
          <a:xfrm flipH="1">
            <a:off x="7524375" y="3980620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858" name="Oval 857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9" name="Freeform 858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0" name="Group 44"/>
          <p:cNvGrpSpPr>
            <a:grpSpLocks noChangeAspect="1"/>
          </p:cNvGrpSpPr>
          <p:nvPr/>
        </p:nvGrpSpPr>
        <p:grpSpPr bwMode="auto">
          <a:xfrm flipH="1">
            <a:off x="7721849" y="3980620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861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2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3" name="Group 44"/>
          <p:cNvGrpSpPr>
            <a:grpSpLocks noChangeAspect="1"/>
          </p:cNvGrpSpPr>
          <p:nvPr/>
        </p:nvGrpSpPr>
        <p:grpSpPr bwMode="auto">
          <a:xfrm flipH="1">
            <a:off x="7919323" y="3980620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864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5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6" name="Group 44"/>
          <p:cNvGrpSpPr>
            <a:grpSpLocks noChangeAspect="1"/>
          </p:cNvGrpSpPr>
          <p:nvPr/>
        </p:nvGrpSpPr>
        <p:grpSpPr bwMode="auto">
          <a:xfrm flipH="1">
            <a:off x="8116797" y="3980620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867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8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9" name="Group 44"/>
          <p:cNvGrpSpPr>
            <a:grpSpLocks noChangeAspect="1"/>
          </p:cNvGrpSpPr>
          <p:nvPr/>
        </p:nvGrpSpPr>
        <p:grpSpPr bwMode="auto">
          <a:xfrm flipH="1">
            <a:off x="8314271" y="3980620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870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72" name="Group 44"/>
          <p:cNvGrpSpPr>
            <a:grpSpLocks noChangeAspect="1"/>
          </p:cNvGrpSpPr>
          <p:nvPr/>
        </p:nvGrpSpPr>
        <p:grpSpPr bwMode="auto">
          <a:xfrm flipH="1">
            <a:off x="7228164" y="3980620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874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5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76" name="Group 44"/>
          <p:cNvGrpSpPr>
            <a:grpSpLocks noChangeAspect="1"/>
          </p:cNvGrpSpPr>
          <p:nvPr/>
        </p:nvGrpSpPr>
        <p:grpSpPr bwMode="auto">
          <a:xfrm flipH="1">
            <a:off x="7425638" y="3980620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877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8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79" name="Group 44"/>
          <p:cNvGrpSpPr>
            <a:grpSpLocks noChangeAspect="1"/>
          </p:cNvGrpSpPr>
          <p:nvPr/>
        </p:nvGrpSpPr>
        <p:grpSpPr bwMode="auto">
          <a:xfrm flipH="1">
            <a:off x="7623112" y="3980620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880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2" name="Group 881"/>
          <p:cNvGrpSpPr>
            <a:grpSpLocks noChangeAspect="1"/>
          </p:cNvGrpSpPr>
          <p:nvPr/>
        </p:nvGrpSpPr>
        <p:grpSpPr bwMode="auto">
          <a:xfrm flipH="1">
            <a:off x="7820586" y="3980620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883" name="Oval 882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Freeform 883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5" name="Group 44"/>
          <p:cNvGrpSpPr>
            <a:grpSpLocks noChangeAspect="1"/>
          </p:cNvGrpSpPr>
          <p:nvPr/>
        </p:nvGrpSpPr>
        <p:grpSpPr bwMode="auto">
          <a:xfrm flipH="1">
            <a:off x="8018060" y="3980620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886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8" name="Group 44"/>
          <p:cNvGrpSpPr>
            <a:grpSpLocks noChangeAspect="1"/>
          </p:cNvGrpSpPr>
          <p:nvPr/>
        </p:nvGrpSpPr>
        <p:grpSpPr bwMode="auto">
          <a:xfrm flipH="1">
            <a:off x="8215534" y="3980620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889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1" name="Group 44"/>
          <p:cNvGrpSpPr>
            <a:grpSpLocks noChangeAspect="1"/>
          </p:cNvGrpSpPr>
          <p:nvPr/>
        </p:nvGrpSpPr>
        <p:grpSpPr bwMode="auto">
          <a:xfrm flipH="1">
            <a:off x="8413008" y="3980620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892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4" name="Group 44"/>
          <p:cNvGrpSpPr>
            <a:grpSpLocks noChangeAspect="1"/>
          </p:cNvGrpSpPr>
          <p:nvPr/>
        </p:nvGrpSpPr>
        <p:grpSpPr bwMode="auto">
          <a:xfrm flipH="1">
            <a:off x="7123764" y="4132192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895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7" name="Group 44"/>
          <p:cNvGrpSpPr>
            <a:grpSpLocks noChangeAspect="1"/>
          </p:cNvGrpSpPr>
          <p:nvPr/>
        </p:nvGrpSpPr>
        <p:grpSpPr bwMode="auto">
          <a:xfrm flipH="1">
            <a:off x="7222193" y="4132192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898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0" name="Group 44"/>
          <p:cNvGrpSpPr>
            <a:grpSpLocks noChangeAspect="1"/>
          </p:cNvGrpSpPr>
          <p:nvPr/>
        </p:nvGrpSpPr>
        <p:grpSpPr bwMode="auto">
          <a:xfrm flipH="1">
            <a:off x="7419051" y="4132192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901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3" name="Group 902"/>
          <p:cNvGrpSpPr>
            <a:grpSpLocks noChangeAspect="1"/>
          </p:cNvGrpSpPr>
          <p:nvPr/>
        </p:nvGrpSpPr>
        <p:grpSpPr bwMode="auto">
          <a:xfrm flipH="1">
            <a:off x="7615909" y="4132192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904" name="Oval 903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5" name="Freeform 904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6" name="Group 44"/>
          <p:cNvGrpSpPr>
            <a:grpSpLocks noChangeAspect="1"/>
          </p:cNvGrpSpPr>
          <p:nvPr/>
        </p:nvGrpSpPr>
        <p:grpSpPr bwMode="auto">
          <a:xfrm flipH="1">
            <a:off x="7812767" y="4132192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907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9" name="Group 44"/>
          <p:cNvGrpSpPr>
            <a:grpSpLocks noChangeAspect="1"/>
          </p:cNvGrpSpPr>
          <p:nvPr/>
        </p:nvGrpSpPr>
        <p:grpSpPr bwMode="auto">
          <a:xfrm flipH="1">
            <a:off x="8009625" y="4132192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910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2" name="Group 44"/>
          <p:cNvGrpSpPr>
            <a:grpSpLocks noChangeAspect="1"/>
          </p:cNvGrpSpPr>
          <p:nvPr/>
        </p:nvGrpSpPr>
        <p:grpSpPr bwMode="auto">
          <a:xfrm flipH="1">
            <a:off x="8206483" y="4132192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913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4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5" name="Group 44"/>
          <p:cNvGrpSpPr>
            <a:grpSpLocks noChangeAspect="1"/>
          </p:cNvGrpSpPr>
          <p:nvPr/>
        </p:nvGrpSpPr>
        <p:grpSpPr bwMode="auto">
          <a:xfrm flipH="1">
            <a:off x="7320622" y="4132192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916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7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8" name="Group 44"/>
          <p:cNvGrpSpPr>
            <a:grpSpLocks noChangeAspect="1"/>
          </p:cNvGrpSpPr>
          <p:nvPr/>
        </p:nvGrpSpPr>
        <p:grpSpPr bwMode="auto">
          <a:xfrm flipH="1">
            <a:off x="7517480" y="4132192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919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1" name="Group 44"/>
          <p:cNvGrpSpPr>
            <a:grpSpLocks noChangeAspect="1"/>
          </p:cNvGrpSpPr>
          <p:nvPr/>
        </p:nvGrpSpPr>
        <p:grpSpPr bwMode="auto">
          <a:xfrm flipH="1">
            <a:off x="7714338" y="4132192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922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4" name="Group 923"/>
          <p:cNvGrpSpPr>
            <a:grpSpLocks noChangeAspect="1"/>
          </p:cNvGrpSpPr>
          <p:nvPr/>
        </p:nvGrpSpPr>
        <p:grpSpPr bwMode="auto">
          <a:xfrm flipH="1">
            <a:off x="7911196" y="4132192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940" name="Oval 939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" name="Freeform 940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2" name="Group 44"/>
          <p:cNvGrpSpPr>
            <a:grpSpLocks noChangeAspect="1"/>
          </p:cNvGrpSpPr>
          <p:nvPr/>
        </p:nvGrpSpPr>
        <p:grpSpPr bwMode="auto">
          <a:xfrm flipH="1">
            <a:off x="8108054" y="4132192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943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45" name="Group 44"/>
          <p:cNvGrpSpPr>
            <a:grpSpLocks noChangeAspect="1"/>
          </p:cNvGrpSpPr>
          <p:nvPr/>
        </p:nvGrpSpPr>
        <p:grpSpPr bwMode="auto">
          <a:xfrm flipH="1">
            <a:off x="8304912" y="4132192"/>
            <a:ext cx="66130" cy="135000"/>
            <a:chOff x="2780" y="1508"/>
            <a:chExt cx="169" cy="460"/>
          </a:xfrm>
          <a:solidFill>
            <a:srgbClr val="C00000"/>
          </a:solidFill>
        </p:grpSpPr>
        <p:sp>
          <p:nvSpPr>
            <p:cNvPr id="959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1" name="TextBox 960"/>
          <p:cNvSpPr txBox="1"/>
          <p:nvPr/>
        </p:nvSpPr>
        <p:spPr>
          <a:xfrm>
            <a:off x="6095503" y="4527975"/>
            <a:ext cx="467515" cy="252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1%</a:t>
            </a:r>
          </a:p>
        </p:txBody>
      </p:sp>
      <p:sp>
        <p:nvSpPr>
          <p:cNvPr id="962" name="TextBox 961"/>
          <p:cNvSpPr txBox="1"/>
          <p:nvPr/>
        </p:nvSpPr>
        <p:spPr>
          <a:xfrm>
            <a:off x="7577285" y="4527975"/>
            <a:ext cx="467515" cy="252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28%</a:t>
            </a:r>
          </a:p>
        </p:txBody>
      </p:sp>
      <p:grpSp>
        <p:nvGrpSpPr>
          <p:cNvPr id="964" name="Group 44"/>
          <p:cNvGrpSpPr>
            <a:grpSpLocks noChangeAspect="1"/>
          </p:cNvGrpSpPr>
          <p:nvPr/>
        </p:nvGrpSpPr>
        <p:grpSpPr bwMode="auto">
          <a:xfrm flipH="1">
            <a:off x="3574882" y="4303903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965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7" name="Group 44"/>
          <p:cNvGrpSpPr>
            <a:grpSpLocks noChangeAspect="1"/>
          </p:cNvGrpSpPr>
          <p:nvPr/>
        </p:nvGrpSpPr>
        <p:grpSpPr bwMode="auto">
          <a:xfrm flipH="1">
            <a:off x="3683737" y="4303903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968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0" name="Group 44"/>
          <p:cNvGrpSpPr>
            <a:grpSpLocks noChangeAspect="1"/>
          </p:cNvGrpSpPr>
          <p:nvPr/>
        </p:nvGrpSpPr>
        <p:grpSpPr bwMode="auto">
          <a:xfrm flipH="1">
            <a:off x="5140162" y="4000253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972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4" name="Group 44"/>
          <p:cNvGrpSpPr>
            <a:grpSpLocks noChangeAspect="1"/>
          </p:cNvGrpSpPr>
          <p:nvPr/>
        </p:nvGrpSpPr>
        <p:grpSpPr bwMode="auto">
          <a:xfrm flipH="1">
            <a:off x="5235859" y="4000253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977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9" name="Group 44"/>
          <p:cNvGrpSpPr>
            <a:grpSpLocks noChangeAspect="1"/>
          </p:cNvGrpSpPr>
          <p:nvPr/>
        </p:nvGrpSpPr>
        <p:grpSpPr bwMode="auto">
          <a:xfrm flipH="1">
            <a:off x="5331556" y="400822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980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1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2" name="Group 44"/>
          <p:cNvGrpSpPr>
            <a:grpSpLocks noChangeAspect="1"/>
          </p:cNvGrpSpPr>
          <p:nvPr/>
        </p:nvGrpSpPr>
        <p:grpSpPr bwMode="auto">
          <a:xfrm flipH="1">
            <a:off x="4385219" y="415974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983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5" name="Group 44"/>
          <p:cNvGrpSpPr>
            <a:grpSpLocks noChangeAspect="1"/>
          </p:cNvGrpSpPr>
          <p:nvPr/>
        </p:nvGrpSpPr>
        <p:grpSpPr bwMode="auto">
          <a:xfrm flipH="1">
            <a:off x="4491549" y="4151773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986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7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8" name="Group 44"/>
          <p:cNvGrpSpPr>
            <a:grpSpLocks noChangeAspect="1"/>
          </p:cNvGrpSpPr>
          <p:nvPr/>
        </p:nvGrpSpPr>
        <p:grpSpPr bwMode="auto">
          <a:xfrm flipH="1">
            <a:off x="4597879" y="4159748"/>
            <a:ext cx="66130" cy="135000"/>
            <a:chOff x="2780" y="1508"/>
            <a:chExt cx="169" cy="460"/>
          </a:xfrm>
          <a:solidFill>
            <a:srgbClr val="524634"/>
          </a:solidFill>
        </p:grpSpPr>
        <p:sp>
          <p:nvSpPr>
            <p:cNvPr id="989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0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91" name="TextBox 990"/>
          <p:cNvSpPr txBox="1"/>
          <p:nvPr/>
        </p:nvSpPr>
        <p:spPr>
          <a:xfrm>
            <a:off x="1710086" y="3264904"/>
            <a:ext cx="467515" cy="252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68%</a:t>
            </a:r>
          </a:p>
        </p:txBody>
      </p:sp>
      <p:sp>
        <p:nvSpPr>
          <p:cNvPr id="992" name="Rectangle 991"/>
          <p:cNvSpPr/>
          <p:nvPr/>
        </p:nvSpPr>
        <p:spPr bwMode="gray">
          <a:xfrm>
            <a:off x="347119" y="3651340"/>
            <a:ext cx="8182913" cy="2686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" name="TextBox 992"/>
          <p:cNvSpPr txBox="1"/>
          <p:nvPr/>
        </p:nvSpPr>
        <p:spPr>
          <a:xfrm>
            <a:off x="354710" y="3651340"/>
            <a:ext cx="848912" cy="2335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Postotna razlika</a:t>
            </a:r>
          </a:p>
        </p:txBody>
      </p:sp>
      <p:sp>
        <p:nvSpPr>
          <p:cNvPr id="994" name="Rectangle 993"/>
          <p:cNvSpPr/>
          <p:nvPr/>
        </p:nvSpPr>
        <p:spPr bwMode="gray">
          <a:xfrm>
            <a:off x="350403" y="3919974"/>
            <a:ext cx="895965" cy="47113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2016 - 72%</a:t>
            </a:r>
            <a:endParaRPr lang="en-US" sz="16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Rectangle 403"/>
          <p:cNvSpPr/>
          <p:nvPr/>
        </p:nvSpPr>
        <p:spPr bwMode="gray">
          <a:xfrm>
            <a:off x="4661453" y="1062390"/>
            <a:ext cx="4221229" cy="340276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Osobe od 15-44 godina (od 97% do 87%) 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Osobe višeg obrazovanja (91%)</a:t>
            </a:r>
          </a:p>
          <a:p>
            <a:pPr>
              <a:spcBef>
                <a:spcPts val="300"/>
              </a:spcBef>
            </a:pPr>
            <a:endParaRPr lang="hr-H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Stanovnici većih gradova (80%)</a:t>
            </a:r>
          </a:p>
          <a:p>
            <a:pPr marL="0" indent="0">
              <a:spcBef>
                <a:spcPts val="300"/>
              </a:spcBef>
            </a:pPr>
            <a:endParaRPr lang="hr-HR" dirty="0" err="1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7797" y="21171"/>
            <a:ext cx="8061552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24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Elektroničke uređaje u većem postotku posjeduju: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7" y="477794"/>
            <a:ext cx="3731652" cy="46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10899" y="220045"/>
            <a:ext cx="8061552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Knjige na elektroničkim medijima može čitati 72% populacije starije od 14 godina </a:t>
            </a:r>
            <a:endParaRPr lang="en-US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57797" y="4873708"/>
            <a:ext cx="869567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2015; n=1.000 </a:t>
            </a: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</a:t>
            </a:r>
            <a:r>
              <a:rPr lang="vi-VN" sz="800" i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Imate li mogućnost čitati e-knjige, kao i ostalu literaturu preko Interneta, odnosno da li imate neki od slIjedećih uređaja?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(više odgovora)</a:t>
            </a:r>
            <a:endParaRPr lang="en-US" sz="800" i="1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75" y="3562350"/>
            <a:ext cx="9023576" cy="15811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Samo </a:t>
            </a:r>
            <a:r>
              <a:rPr lang="hr-HR" dirty="0">
                <a:latin typeface="Arial" pitchFamily="34" charset="0"/>
                <a:cs typeface="Arial" pitchFamily="34" charset="0"/>
              </a:rPr>
              <a:t>3% mladih od 15 do 24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godine </a:t>
            </a:r>
            <a:r>
              <a:rPr lang="hr-HR" dirty="0">
                <a:latin typeface="Arial" pitchFamily="34" charset="0"/>
                <a:cs typeface="Arial" pitchFamily="34" charset="0"/>
              </a:rPr>
              <a:t>nema niti jedan elektronički uređaj na kojem mogu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čitati knjige i </a:t>
            </a:r>
            <a:r>
              <a:rPr lang="hr-HR" dirty="0">
                <a:latin typeface="Arial" pitchFamily="34" charset="0"/>
                <a:cs typeface="Arial" pitchFamily="34" charset="0"/>
              </a:rPr>
              <a:t>ostalu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literaturu ili 7% u dobi od 25-34 godine</a:t>
            </a:r>
          </a:p>
          <a:p>
            <a:pPr marL="34290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Čak 75% mladih u dobi od 15 – 24, a 68% u dobi od 25-34 godina ima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smartphone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(prosjek 43%), </a:t>
            </a:r>
          </a:p>
          <a:p>
            <a:pPr>
              <a:spcBef>
                <a:spcPts val="300"/>
              </a:spcBef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    dok njih 15%/16% posjeduje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tablet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(prosjek 8%). </a:t>
            </a:r>
          </a:p>
          <a:p>
            <a:pPr marL="342900" indent="-342900">
              <a:spcBef>
                <a:spcPts val="300"/>
              </a:spcBef>
              <a:buFont typeface="Arial" pitchFamily="34" charset="0"/>
              <a:buChar char="•"/>
            </a:pPr>
            <a:endParaRPr lang="hr-HR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410881"/>
              </p:ext>
            </p:extLst>
          </p:nvPr>
        </p:nvGraphicFramePr>
        <p:xfrm>
          <a:off x="276225" y="777838"/>
          <a:ext cx="7277099" cy="4007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lowchart: Process 5"/>
          <p:cNvSpPr/>
          <p:nvPr/>
        </p:nvSpPr>
        <p:spPr>
          <a:xfrm>
            <a:off x="110899" y="220045"/>
            <a:ext cx="8061552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 elektroničkim medijima najčešće se čitaju dnevne novine (72% koji posjeduju elektroničke medije)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0" name="Picture 4" descr="http://www.fastcoexist.com/multisite_files/coexist/imagecache/960/article_feature/1280-million-e-readers-afric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1936" y="1107282"/>
            <a:ext cx="3632256" cy="40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owchart: Process 19"/>
          <p:cNvSpPr/>
          <p:nvPr/>
        </p:nvSpPr>
        <p:spPr>
          <a:xfrm>
            <a:off x="57797" y="4873708"/>
            <a:ext cx="869567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n=720 (samo oni koji IMAJU mogućnost čitati na e medijima)  </a:t>
            </a: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</a:t>
            </a:r>
            <a:r>
              <a:rPr lang="hr-HR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Što </a:t>
            </a:r>
            <a:r>
              <a:rPr lang="vi-VN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 </a:t>
            </a:r>
            <a:r>
              <a:rPr lang="vi-VN" sz="800" i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navedenog barem ponekad čitate na Internetu</a:t>
            </a:r>
            <a:r>
              <a:rPr lang="vi-VN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(više odgovora)</a:t>
            </a:r>
            <a:endParaRPr lang="en-US" sz="800" i="1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gray">
          <a:xfrm>
            <a:off x="276226" y="3059907"/>
            <a:ext cx="4810125" cy="110013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1" y="2986088"/>
            <a:ext cx="2943225" cy="17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e knjige</a:t>
            </a:r>
          </a:p>
        </p:txBody>
      </p:sp>
    </p:spTree>
    <p:extLst>
      <p:ext uri="{BB962C8B-B14F-4D97-AF65-F5344CB8AC3E}">
        <p14:creationId xmlns:p14="http://schemas.microsoft.com/office/powerpoint/2010/main" val="16317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" y="66675"/>
            <a:ext cx="3894044" cy="50559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68438" y="176212"/>
            <a:ext cx="3987579" cy="415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24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Svakodnevno čitanje knjiga: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57797" y="4907942"/>
            <a:ext cx="8609549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</a:t>
            </a:r>
            <a:r>
              <a:rPr lang="hr-BA" sz="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Consumer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BA" sz="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life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2015.</a:t>
            </a:r>
            <a:endParaRPr lang="en-US" sz="8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4895139" y="913487"/>
            <a:ext cx="3927897" cy="296450"/>
          </a:xfrm>
          <a:prstGeom prst="flowChartProcess">
            <a:avLst/>
          </a:prstGeom>
          <a:solidFill>
            <a:schemeClr val="tx2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8%  </a:t>
            </a:r>
            <a:endParaRPr lang="en-US" sz="1600" b="1" i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Down Arrow 20"/>
          <p:cNvSpPr/>
          <p:nvPr/>
        </p:nvSpPr>
        <p:spPr bwMode="gray">
          <a:xfrm>
            <a:off x="6162227" y="1483293"/>
            <a:ext cx="1377531" cy="235609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rgbClr val="5246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4895139" y="4009112"/>
            <a:ext cx="3927897" cy="296450"/>
          </a:xfrm>
          <a:prstGeom prst="flowChartProcess">
            <a:avLst/>
          </a:prstGeom>
          <a:solidFill>
            <a:srgbClr val="F27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36%   </a:t>
            </a:r>
            <a:endParaRPr lang="en-US" sz="16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120424" y="232922"/>
            <a:ext cx="8061552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0% od onih koji nemaju mogućnost čitanja na Internetu nemaju niti ineteresa za ovakvu vrstu čitanja 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0" name="Picture 4" descr="http://www.fastcoexist.com/multisite_files/coexist/imagecache/960/article_feature/1280-million-e-readers-afric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81936" y="1107282"/>
            <a:ext cx="3632256" cy="40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lowchart: Process 19"/>
          <p:cNvSpPr/>
          <p:nvPr/>
        </p:nvSpPr>
        <p:spPr>
          <a:xfrm>
            <a:off x="57797" y="4873708"/>
            <a:ext cx="869567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n=281 (samo oni koji NEMAJU mogućnost čitati na e medijima)  </a:t>
            </a: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</a:t>
            </a:r>
            <a:r>
              <a:rPr lang="hr-HR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Što </a:t>
            </a:r>
            <a:r>
              <a:rPr lang="vi-VN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 </a:t>
            </a:r>
            <a:r>
              <a:rPr lang="vi-VN" sz="800" i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navedenog barem ponekad čitate na Internetu</a:t>
            </a:r>
            <a:r>
              <a:rPr lang="vi-VN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(više odgovora)</a:t>
            </a:r>
            <a:endParaRPr lang="en-US" sz="800" i="1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 bwMode="gray">
          <a:xfrm>
            <a:off x="352425" y="3643312"/>
            <a:ext cx="4810125" cy="1100138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1" y="3707606"/>
            <a:ext cx="2943225" cy="17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e knjige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870706"/>
              </p:ext>
            </p:extLst>
          </p:nvPr>
        </p:nvGraphicFramePr>
        <p:xfrm>
          <a:off x="352426" y="651945"/>
          <a:ext cx="7277099" cy="432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19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17221" y="1119984"/>
            <a:ext cx="8964853" cy="102870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10899" y="220045"/>
            <a:ext cx="8061552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Čitanost e-knjige stagnira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57797" y="4873708"/>
            <a:ext cx="869567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n=720 (samo oni koji imaju mogućnost čitati na e medijima)  </a:t>
            </a:r>
          </a:p>
        </p:txBody>
      </p:sp>
      <p:sp>
        <p:nvSpPr>
          <p:cNvPr id="3" name="Oval 2"/>
          <p:cNvSpPr/>
          <p:nvPr/>
        </p:nvSpPr>
        <p:spPr bwMode="gray">
          <a:xfrm>
            <a:off x="2321700" y="1229334"/>
            <a:ext cx="993280" cy="810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22" name="Oval 21"/>
          <p:cNvSpPr/>
          <p:nvPr/>
        </p:nvSpPr>
        <p:spPr bwMode="gray">
          <a:xfrm>
            <a:off x="1222831" y="1362928"/>
            <a:ext cx="711476" cy="567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3555" y="858453"/>
            <a:ext cx="1080000" cy="242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9223" y="866529"/>
            <a:ext cx="1080000" cy="242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115" y="1371197"/>
            <a:ext cx="1009650" cy="680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ČITANOST e KNJIGA </a:t>
            </a:r>
          </a:p>
        </p:txBody>
      </p:sp>
      <p:sp>
        <p:nvSpPr>
          <p:cNvPr id="24" name="Rectangle 23"/>
          <p:cNvSpPr/>
          <p:nvPr/>
        </p:nvSpPr>
        <p:spPr bwMode="gray">
          <a:xfrm>
            <a:off x="-1" y="3660965"/>
            <a:ext cx="8982075" cy="1028700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 bwMode="gray">
          <a:xfrm>
            <a:off x="2753784" y="4139343"/>
            <a:ext cx="108000" cy="81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 bwMode="gray">
          <a:xfrm>
            <a:off x="1331343" y="4098843"/>
            <a:ext cx="216000" cy="162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931" y="3912178"/>
            <a:ext cx="1186650" cy="680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KUPOVINA e KNJIGA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9529" y="4312642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1%</a:t>
            </a:r>
            <a:endParaRPr lang="hr-H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22829" y="4334085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hr-H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9825" y="858453"/>
            <a:ext cx="1080000" cy="242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20" name="Oval 19"/>
          <p:cNvSpPr/>
          <p:nvPr/>
        </p:nvSpPr>
        <p:spPr bwMode="gray">
          <a:xfrm>
            <a:off x="4158615" y="4134815"/>
            <a:ext cx="36000" cy="27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04969" y="431541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0%</a:t>
            </a:r>
            <a:endParaRPr lang="hr-H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gray">
          <a:xfrm>
            <a:off x="3620775" y="1148334"/>
            <a:ext cx="1168404" cy="972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33842" y="848782"/>
            <a:ext cx="1080000" cy="242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32" name="Oval 31"/>
          <p:cNvSpPr/>
          <p:nvPr/>
        </p:nvSpPr>
        <p:spPr bwMode="gray">
          <a:xfrm>
            <a:off x="7133842" y="1160428"/>
            <a:ext cx="1188000" cy="972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33" name="Oval 32"/>
          <p:cNvSpPr/>
          <p:nvPr/>
        </p:nvSpPr>
        <p:spPr bwMode="gray">
          <a:xfrm>
            <a:off x="5603691" y="4084362"/>
            <a:ext cx="216000" cy="162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47895" y="4299934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r-H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hr-H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gray">
          <a:xfrm>
            <a:off x="23931" y="2148684"/>
            <a:ext cx="8958143" cy="1512281"/>
          </a:xfrm>
          <a:prstGeom prst="rect">
            <a:avLst/>
          </a:prstGeom>
          <a:ln>
            <a:solidFill>
              <a:srgbClr val="52463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Češće e-knjige čitaju:</a:t>
            </a:r>
            <a:endParaRPr lang="hr-H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Osobe iz većih gradova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Mlađe osobe (15-34g.)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Osobe višeg obrazovanja</a:t>
            </a:r>
            <a:endParaRPr lang="hr-H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gray">
          <a:xfrm>
            <a:off x="5124366" y="1176684"/>
            <a:ext cx="1168404" cy="9720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24366" y="848782"/>
            <a:ext cx="1080000" cy="242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37" name="Oval 36"/>
          <p:cNvSpPr/>
          <p:nvPr/>
        </p:nvSpPr>
        <p:spPr bwMode="gray">
          <a:xfrm>
            <a:off x="7696735" y="4064655"/>
            <a:ext cx="179487" cy="176481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533891" y="4303102"/>
            <a:ext cx="518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hr-H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hr-H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gray">
          <a:xfrm>
            <a:off x="7075455" y="787392"/>
            <a:ext cx="1344645" cy="3916025"/>
          </a:xfrm>
          <a:prstGeom prst="rect">
            <a:avLst/>
          </a:prstGeom>
          <a:noFill/>
          <a:ln w="349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110899" y="220045"/>
            <a:ext cx="8061552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Cijena e-knjige u odnosu na tiskana izdanja trebala bi biti upola niža da bi uopće došla u obzir za kupovinu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57797" y="4873708"/>
            <a:ext cx="869567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n=72 (samo oni koji već čitaju e knjige ili bi ih čitali ukoliko bi imali mogućnost)  </a:t>
            </a: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</a:t>
            </a:r>
            <a:r>
              <a:rPr lang="vi-VN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Koliko </a:t>
            </a:r>
            <a:r>
              <a:rPr lang="vi-VN" sz="800" i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 cijena e-knjige trebala biti niža u odnosu na tiskano izdanje da bi Vam bila prihvatljiva, da biste ju kupili?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(jedan odgovor)</a:t>
            </a:r>
            <a:endParaRPr lang="en-US" sz="800" i="1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gray">
          <a:xfrm>
            <a:off x="343095" y="991732"/>
            <a:ext cx="2232000" cy="1674000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46%</a:t>
            </a:r>
          </a:p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Treba biti niža cijena</a:t>
            </a:r>
          </a:p>
          <a:p>
            <a:pPr marL="0" indent="0" algn="ctr">
              <a:spcBef>
                <a:spcPts val="300"/>
              </a:spcBef>
            </a:pPr>
            <a:endParaRPr lang="hr-H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endParaRPr lang="hr-H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gray">
          <a:xfrm>
            <a:off x="944742" y="3966038"/>
            <a:ext cx="684000" cy="663112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gray">
          <a:xfrm>
            <a:off x="944742" y="2937885"/>
            <a:ext cx="792000" cy="594000"/>
          </a:xfrm>
          <a:prstGeom prst="ellipse">
            <a:avLst/>
          </a:prstGeom>
          <a:solidFill>
            <a:srgbClr val="A79B9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gray">
          <a:xfrm>
            <a:off x="2742654" y="1450598"/>
            <a:ext cx="1114275" cy="664370"/>
          </a:xfrm>
          <a:prstGeom prst="rightArrow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293401" y="991732"/>
            <a:ext cx="8577548" cy="1862447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1675" y="1114694"/>
            <a:ext cx="4268900" cy="12784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Koliko niža? </a:t>
            </a:r>
          </a:p>
          <a:p>
            <a:pPr>
              <a:spcBef>
                <a:spcPts val="300"/>
              </a:spcBef>
            </a:pP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Do 50% niža cijena  - 6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7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% </a:t>
            </a:r>
          </a:p>
          <a:p>
            <a:pPr>
              <a:spcBef>
                <a:spcPts val="300"/>
              </a:spcBef>
            </a:pPr>
            <a:r>
              <a:rPr lang="hr-HR" sz="1600" dirty="0" smtClean="0">
                <a:latin typeface="Arial" pitchFamily="34" charset="0"/>
                <a:cs typeface="Arial" pitchFamily="34" charset="0"/>
              </a:rPr>
              <a:t>Više od 50% niža cijena  – 33% </a:t>
            </a:r>
          </a:p>
          <a:p>
            <a:pPr>
              <a:spcBef>
                <a:spcPts val="300"/>
              </a:spcBef>
            </a:pPr>
            <a:endParaRPr lang="hr-H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4062736" y="2619720"/>
            <a:ext cx="4690739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n=33</a:t>
            </a: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(samo oni koji su rekli neki postotak za koji bi cijena trebala biti niža )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66291" y="3096349"/>
            <a:ext cx="1381125" cy="29289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 znam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78316" y="4062591"/>
            <a:ext cx="1978613" cy="29289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Bez obzira na nižu cijenu, ne bih je nikada kupovao</a:t>
            </a:r>
            <a:endParaRPr lang="hr-HR" sz="16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3707" y="4128317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29%</a:t>
            </a:r>
            <a:endParaRPr lang="hr-H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223" y="3096349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25%</a:t>
            </a:r>
            <a:endParaRPr lang="hr-H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47" y="2854179"/>
            <a:ext cx="3282478" cy="21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110899" y="218635"/>
            <a:ext cx="8061552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Knjige koje se inače čitaju u tiskanim izdanjima, zanimljive su i u e izdanjima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Oval 1"/>
          <p:cNvSpPr/>
          <p:nvPr/>
        </p:nvSpPr>
        <p:spPr bwMode="gray">
          <a:xfrm>
            <a:off x="314250" y="1092941"/>
            <a:ext cx="2052000" cy="1539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sp>
        <p:nvSpPr>
          <p:cNvPr id="9" name="Oval 8"/>
          <p:cNvSpPr/>
          <p:nvPr/>
        </p:nvSpPr>
        <p:spPr bwMode="gray">
          <a:xfrm>
            <a:off x="3123744" y="1374617"/>
            <a:ext cx="1114881" cy="929987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10" name="Oval 9"/>
          <p:cNvSpPr/>
          <p:nvPr/>
        </p:nvSpPr>
        <p:spPr bwMode="gray">
          <a:xfrm>
            <a:off x="4505324" y="1200941"/>
            <a:ext cx="1514475" cy="1323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6237905" y="1740941"/>
            <a:ext cx="324000" cy="243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hr-H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gray">
          <a:xfrm>
            <a:off x="6645036" y="1592441"/>
            <a:ext cx="720000" cy="540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13" name="Oval 12"/>
          <p:cNvSpPr/>
          <p:nvPr/>
        </p:nvSpPr>
        <p:spPr bwMode="gray">
          <a:xfrm>
            <a:off x="7448167" y="1538441"/>
            <a:ext cx="864000" cy="648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4" name="Oval 13"/>
          <p:cNvSpPr/>
          <p:nvPr/>
        </p:nvSpPr>
        <p:spPr bwMode="gray">
          <a:xfrm>
            <a:off x="8395301" y="1673441"/>
            <a:ext cx="504000" cy="378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hr-HR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gray">
          <a:xfrm>
            <a:off x="172494" y="3073103"/>
            <a:ext cx="2304000" cy="1728000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20" name="Oval 19"/>
          <p:cNvSpPr/>
          <p:nvPr/>
        </p:nvSpPr>
        <p:spPr bwMode="gray">
          <a:xfrm>
            <a:off x="3321324" y="3545603"/>
            <a:ext cx="1084312" cy="902572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21" name="Oval 20"/>
          <p:cNvSpPr/>
          <p:nvPr/>
        </p:nvSpPr>
        <p:spPr bwMode="gray">
          <a:xfrm>
            <a:off x="4842224" y="3691058"/>
            <a:ext cx="840673" cy="681089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25" name="Oval 24"/>
          <p:cNvSpPr/>
          <p:nvPr/>
        </p:nvSpPr>
        <p:spPr bwMode="gray">
          <a:xfrm>
            <a:off x="8555716" y="3842603"/>
            <a:ext cx="252000" cy="189000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hr-HR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48513" y="1740943"/>
            <a:ext cx="324001" cy="243001"/>
            <a:chOff x="3086012" y="2156248"/>
            <a:chExt cx="360001" cy="360001"/>
          </a:xfrm>
        </p:grpSpPr>
        <p:sp>
          <p:nvSpPr>
            <p:cNvPr id="8" name="Oval 7"/>
            <p:cNvSpPr/>
            <p:nvPr/>
          </p:nvSpPr>
          <p:spPr bwMode="gray">
            <a:xfrm>
              <a:off x="3086012" y="2156248"/>
              <a:ext cx="360000" cy="360000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hr-H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86013" y="2156249"/>
              <a:ext cx="36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hr-HR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449381" y="1781441"/>
            <a:ext cx="216000" cy="162000"/>
            <a:chOff x="2456131" y="2102248"/>
            <a:chExt cx="468000" cy="468000"/>
          </a:xfrm>
          <a:solidFill>
            <a:schemeClr val="tx2">
              <a:lumMod val="75000"/>
            </a:schemeClr>
          </a:solidFill>
        </p:grpSpPr>
        <p:sp>
          <p:nvSpPr>
            <p:cNvPr id="7" name="Oval 6"/>
            <p:cNvSpPr/>
            <p:nvPr/>
          </p:nvSpPr>
          <p:spPr bwMode="gray">
            <a:xfrm>
              <a:off x="2456131" y="2102248"/>
              <a:ext cx="468000" cy="468000"/>
            </a:xfrm>
            <a:prstGeom prst="ellipse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hr-HR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0131" y="2160821"/>
              <a:ext cx="360000" cy="360000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hr-HR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04284" y="3802103"/>
            <a:ext cx="338647" cy="283500"/>
            <a:chOff x="3086012" y="4844081"/>
            <a:chExt cx="324000" cy="420000"/>
          </a:xfrm>
        </p:grpSpPr>
        <p:sp>
          <p:nvSpPr>
            <p:cNvPr id="19" name="Oval 18"/>
            <p:cNvSpPr/>
            <p:nvPr/>
          </p:nvSpPr>
          <p:spPr bwMode="gray">
            <a:xfrm>
              <a:off x="3122012" y="4940081"/>
              <a:ext cx="288000" cy="28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hr-H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86012" y="4844081"/>
              <a:ext cx="324000" cy="4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hr-H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142904" y="3801413"/>
            <a:ext cx="428267" cy="311190"/>
            <a:chOff x="6133955" y="4850081"/>
            <a:chExt cx="468000" cy="468000"/>
          </a:xfrm>
        </p:grpSpPr>
        <p:sp>
          <p:nvSpPr>
            <p:cNvPr id="22" name="Oval 21"/>
            <p:cNvSpPr/>
            <p:nvPr/>
          </p:nvSpPr>
          <p:spPr bwMode="gray">
            <a:xfrm>
              <a:off x="6133955" y="4850081"/>
              <a:ext cx="468000" cy="46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87955" y="4904081"/>
              <a:ext cx="36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hr-H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644798" y="3640103"/>
            <a:ext cx="792000" cy="594000"/>
            <a:chOff x="6667536" y="4814081"/>
            <a:chExt cx="540000" cy="540000"/>
          </a:xfrm>
        </p:grpSpPr>
        <p:sp>
          <p:nvSpPr>
            <p:cNvPr id="23" name="Oval 22"/>
            <p:cNvSpPr/>
            <p:nvPr/>
          </p:nvSpPr>
          <p:spPr bwMode="gray">
            <a:xfrm>
              <a:off x="6667536" y="4814081"/>
              <a:ext cx="540000" cy="540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57536" y="4904081"/>
              <a:ext cx="360000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hr-HR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73475" y="2763530"/>
            <a:ext cx="1733550" cy="2271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Beletristika (proza)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042597" y="2725958"/>
            <a:ext cx="1723375" cy="3029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Beletristika (poezija)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1695695" y="2725665"/>
            <a:ext cx="1723375" cy="3029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Beletristika (drama)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2924409" y="2725665"/>
            <a:ext cx="1723375" cy="3029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Publicistika 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4411089" y="2867994"/>
            <a:ext cx="1723375" cy="3029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Stručne knjige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5558025" y="2725665"/>
            <a:ext cx="1723375" cy="3029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Dječje knjige/slikovnice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6179431" y="2725665"/>
            <a:ext cx="1723375" cy="3029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Enciklopedije/rječnici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7036488" y="2725958"/>
            <a:ext cx="1723375" cy="3029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Priručnici 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804035" y="2725665"/>
            <a:ext cx="1723375" cy="3029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400" dirty="0" smtClean="0">
                <a:latin typeface="Arial" pitchFamily="34" charset="0"/>
                <a:cs typeface="Arial" pitchFamily="34" charset="0"/>
              </a:rPr>
              <a:t>Umjetnost /film / glazba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1" y="932624"/>
            <a:ext cx="6520576" cy="243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Kupili bi e knjigu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7140" y="4582560"/>
            <a:ext cx="6520576" cy="2911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endParaRPr lang="hr-H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66250" y="4589917"/>
            <a:ext cx="5886450" cy="1674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Čitali u posljednja 3 mjeseca (tiskana izdanja</a:t>
            </a: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8" name="Flowchart: Process 47"/>
          <p:cNvSpPr/>
          <p:nvPr/>
        </p:nvSpPr>
        <p:spPr>
          <a:xfrm>
            <a:off x="57797" y="4873708"/>
            <a:ext cx="869567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n=72 (samo oni koji bi je kupovali ili je već kupuju)  </a:t>
            </a: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</a:t>
            </a:r>
            <a:r>
              <a:rPr lang="hr-HR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Koju vrstu knjiga biste kupovali u e-knjižarama? (više odgovora)</a:t>
            </a:r>
            <a:endParaRPr lang="en-US" sz="800" i="1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496058" y="3801413"/>
            <a:ext cx="338647" cy="283500"/>
            <a:chOff x="3086012" y="4844081"/>
            <a:chExt cx="324000" cy="420000"/>
          </a:xfrm>
        </p:grpSpPr>
        <p:sp>
          <p:nvSpPr>
            <p:cNvPr id="50" name="Oval 49"/>
            <p:cNvSpPr/>
            <p:nvPr/>
          </p:nvSpPr>
          <p:spPr bwMode="gray">
            <a:xfrm>
              <a:off x="3122012" y="4940081"/>
              <a:ext cx="288000" cy="28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hr-H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86012" y="4844081"/>
              <a:ext cx="324000" cy="420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hr-HR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Oval 51"/>
          <p:cNvSpPr/>
          <p:nvPr/>
        </p:nvSpPr>
        <p:spPr bwMode="gray">
          <a:xfrm>
            <a:off x="7554628" y="3603308"/>
            <a:ext cx="840673" cy="681089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9817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5405436" y="435284"/>
            <a:ext cx="3305175" cy="278952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sz="2400" b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Knjige</a:t>
            </a:r>
            <a:r>
              <a:rPr lang="hr-BA" sz="2400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 naočale kroz koje gledamo svijet. </a:t>
            </a:r>
            <a:endParaRPr lang="hr-BA" sz="2400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hr-BA" sz="2400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hr-BA" sz="14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hr-BA" sz="1400" i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Eduard von Feuchtersleben</a:t>
            </a:r>
            <a:r>
              <a:rPr lang="hr-BA" sz="14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1400" i="1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5048250" y="3386733"/>
            <a:ext cx="4019550" cy="172819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sz="3200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HVALA</a:t>
            </a:r>
            <a:r>
              <a:rPr lang="hr-BA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BA" sz="3200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 PAŽNJI!</a:t>
            </a:r>
          </a:p>
          <a:p>
            <a:pPr algn="ctr"/>
            <a:endParaRPr lang="hr-BA" sz="2400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hr-BA" sz="1400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GfK Hrvatska</a:t>
            </a:r>
          </a:p>
          <a:p>
            <a:pPr algn="ctr"/>
            <a:r>
              <a:rPr lang="hr-BA" sz="1400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Tamara Kraus</a:t>
            </a:r>
          </a:p>
          <a:p>
            <a:pPr algn="ctr"/>
            <a:r>
              <a:rPr lang="hr-BA" sz="1400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hr-BA" sz="1400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-mail: tamara.kraus@gfk.com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4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57797" y="4840002"/>
            <a:ext cx="4049546" cy="270030"/>
          </a:xfrm>
          <a:prstGeom prst="flowChartProcess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2011; N=563 koji su pročitali kjnigu u zadnjih godinu dana </a:t>
            </a:r>
            <a:endParaRPr lang="en-US" sz="1000" i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2437" y="1238222"/>
            <a:ext cx="3560113" cy="23622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Čitanje </a:t>
            </a:r>
          </a:p>
          <a:p>
            <a:pPr>
              <a:spcBef>
                <a:spcPts val="300"/>
              </a:spcBef>
            </a:pPr>
            <a:r>
              <a:rPr lang="hr-H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knjiga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7556" cy="51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98" y="3073852"/>
            <a:ext cx="2149707" cy="1865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5" y="3073852"/>
            <a:ext cx="2149707" cy="186594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7099872" y="3073852"/>
            <a:ext cx="0" cy="1000904"/>
          </a:xfrm>
          <a:prstGeom prst="line">
            <a:avLst/>
          </a:prstGeom>
          <a:ln w="1905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0859" y="192881"/>
            <a:ext cx="7975159" cy="415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24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Polovica stanovnika RH čita knjige</a:t>
            </a:r>
          </a:p>
        </p:txBody>
      </p:sp>
      <p:sp>
        <p:nvSpPr>
          <p:cNvPr id="18" name="Oval 17"/>
          <p:cNvSpPr/>
          <p:nvPr/>
        </p:nvSpPr>
        <p:spPr bwMode="gray">
          <a:xfrm>
            <a:off x="180859" y="1469737"/>
            <a:ext cx="977668" cy="9085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56%</a:t>
            </a:r>
          </a:p>
        </p:txBody>
      </p:sp>
      <p:sp>
        <p:nvSpPr>
          <p:cNvPr id="23" name="Oval 22"/>
          <p:cNvSpPr/>
          <p:nvPr/>
        </p:nvSpPr>
        <p:spPr bwMode="gray">
          <a:xfrm>
            <a:off x="1714351" y="1716929"/>
            <a:ext cx="990749" cy="8640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48%</a:t>
            </a:r>
          </a:p>
        </p:txBody>
      </p:sp>
      <p:sp>
        <p:nvSpPr>
          <p:cNvPr id="24" name="Oval 23"/>
          <p:cNvSpPr/>
          <p:nvPr/>
        </p:nvSpPr>
        <p:spPr bwMode="gray">
          <a:xfrm>
            <a:off x="3327624" y="1469737"/>
            <a:ext cx="1012385" cy="95462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8715" y="831901"/>
            <a:ext cx="8420138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hr-HR" sz="1400" b="1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PROČITALI SU BAREM JEDNU KNJIGU U POSLJEDNJIH GODINU DANA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32032" y="2583037"/>
            <a:ext cx="8755062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57797" y="2580929"/>
            <a:ext cx="8884590" cy="685800"/>
            <a:chOff x="226" y="2029"/>
            <a:chExt cx="5330" cy="576"/>
          </a:xfrm>
          <a:solidFill>
            <a:schemeClr val="bg1">
              <a:lumMod val="75000"/>
            </a:schemeClr>
          </a:solidFill>
        </p:grpSpPr>
        <p:sp>
          <p:nvSpPr>
            <p:cNvPr id="32" name="Rectangle 7"/>
            <p:cNvSpPr>
              <a:spLocks noChangeArrowheads="1"/>
            </p:cNvSpPr>
            <p:nvPr/>
          </p:nvSpPr>
          <p:spPr bwMode="gray">
            <a:xfrm>
              <a:off x="226" y="2185"/>
              <a:ext cx="4797" cy="2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28650">
                <a:tabLst>
                  <a:tab pos="361950" algn="r"/>
                  <a:tab pos="1076325" algn="r"/>
                  <a:tab pos="1790700" algn="r"/>
                  <a:tab pos="2514600" algn="r"/>
                  <a:tab pos="3228975" algn="r"/>
                  <a:tab pos="3943350" algn="r"/>
                  <a:tab pos="4667250" algn="r"/>
                  <a:tab pos="5381625" algn="r"/>
                  <a:tab pos="6096000" algn="r"/>
                  <a:tab pos="6819900" algn="r"/>
                  <a:tab pos="7534275" algn="r"/>
                </a:tabLst>
              </a:pPr>
              <a:endParaRPr lang="en-US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AutoShape 8"/>
            <p:cNvSpPr>
              <a:spLocks noChangeArrowheads="1"/>
            </p:cNvSpPr>
            <p:nvPr/>
          </p:nvSpPr>
          <p:spPr bwMode="gray">
            <a:xfrm rot="5400000">
              <a:off x="4969" y="2018"/>
              <a:ext cx="576" cy="598"/>
            </a:xfrm>
            <a:prstGeom prst="flowChartExtra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6" name="Rectangle 11"/>
          <p:cNvSpPr>
            <a:spLocks noChangeArrowheads="1"/>
          </p:cNvSpPr>
          <p:nvPr/>
        </p:nvSpPr>
        <p:spPr bwMode="gray">
          <a:xfrm>
            <a:off x="57797" y="2761904"/>
            <a:ext cx="803845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28650"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  <a:defRPr/>
            </a:pPr>
            <a:r>
              <a:rPr lang="hr-HR" sz="1400" b="1" noProof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</a:t>
            </a:r>
            <a:r>
              <a:rPr lang="hr-HR" sz="2000" b="1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2011 	            2013			  2014</a:t>
            </a:r>
            <a:r>
              <a:rPr lang="de-DE" sz="20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</a:t>
            </a:r>
            <a:r>
              <a:rPr lang="hr-HR" sz="2000" b="1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      2015              </a:t>
            </a:r>
            <a:r>
              <a:rPr lang="hr-HR" sz="2000" b="1" noProof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2016  </a:t>
            </a:r>
            <a:r>
              <a:rPr lang="hr-HR" sz="2000" b="1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  <a:r>
              <a:rPr lang="de-DE" sz="20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</a:t>
            </a:r>
            <a:r>
              <a:rPr lang="hr-HR" sz="2000" b="1" noProof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      </a:t>
            </a:r>
            <a:r>
              <a:rPr lang="de-DE" sz="1400" b="1" noProof="1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57797" y="4907942"/>
            <a:ext cx="8609549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N=1.000 svi ispitanici (reprezentativno: dob, spol, regija, veličina naselja) </a:t>
            </a:r>
            <a:r>
              <a:rPr lang="hr-BA" sz="8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dana </a:t>
            </a:r>
            <a:endParaRPr lang="en-US" sz="8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gray">
          <a:xfrm>
            <a:off x="5546795" y="3916389"/>
            <a:ext cx="3089725" cy="4728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b="1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5</a:t>
            </a:r>
            <a:endParaRPr lang="hr-HR" sz="2000" b="1" dirty="0" smtClean="0">
              <a:solidFill>
                <a:srgbClr val="524634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r>
              <a:rPr lang="hr-H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Srednja vrijednost (</a:t>
            </a:r>
            <a:r>
              <a:rPr lang="hr-HR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median</a:t>
            </a:r>
            <a:r>
              <a:rPr lang="hr-H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 pročitanih knjiga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5594126" y="4389213"/>
            <a:ext cx="3089724" cy="256112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Baza: samo oni koji su u proteklih godinu dana pročitali barem jednu knjigu (n=470)</a:t>
            </a:r>
            <a:endParaRPr lang="en-US" sz="8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gray">
          <a:xfrm>
            <a:off x="4809563" y="1721926"/>
            <a:ext cx="1040811" cy="861111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51%</a:t>
            </a:r>
          </a:p>
        </p:txBody>
      </p:sp>
      <p:sp>
        <p:nvSpPr>
          <p:cNvPr id="21" name="Oval 20"/>
          <p:cNvSpPr/>
          <p:nvPr/>
        </p:nvSpPr>
        <p:spPr bwMode="gray">
          <a:xfrm>
            <a:off x="6485525" y="1672191"/>
            <a:ext cx="1040811" cy="861111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47%</a:t>
            </a:r>
          </a:p>
        </p:txBody>
      </p:sp>
      <p:sp>
        <p:nvSpPr>
          <p:cNvPr id="26" name="Rectangle 25"/>
          <p:cNvSpPr/>
          <p:nvPr/>
        </p:nvSpPr>
        <p:spPr bwMode="gray">
          <a:xfrm>
            <a:off x="6498450" y="608275"/>
            <a:ext cx="2138070" cy="10136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r>
              <a:rPr lang="hr-H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Nema statistički značajne  razlike u odnosu na prošlu godinu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5918" y="736267"/>
            <a:ext cx="5487054" cy="4277737"/>
            <a:chOff x="635917" y="1098421"/>
            <a:chExt cx="6314823" cy="5703649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635917" y="1098421"/>
              <a:ext cx="6314823" cy="5703649"/>
              <a:chOff x="4880372" y="1314449"/>
              <a:chExt cx="2219327" cy="2219327"/>
            </a:xfrm>
          </p:grpSpPr>
          <p:pic>
            <p:nvPicPr>
              <p:cNvPr id="17" name="Picture 4" descr="http://mapsof.net/uploads/static-maps/Croatia_Base_Map_Alon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0372" y="1314449"/>
                <a:ext cx="2219327" cy="221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Oval 20"/>
              <p:cNvSpPr/>
              <p:nvPr/>
            </p:nvSpPr>
            <p:spPr bwMode="gray">
              <a:xfrm>
                <a:off x="5647331" y="1503972"/>
                <a:ext cx="383281" cy="40757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300"/>
                  </a:spcBef>
                  <a:defRPr/>
                </a:pPr>
                <a:r>
                  <a:rPr lang="hr-HR" b="1" dirty="0" smtClean="0">
                    <a:solidFill>
                      <a:schemeClr val="bg1"/>
                    </a:solidFill>
                    <a:cs typeface="Arial" pitchFamily="34" charset="0"/>
                  </a:rPr>
                  <a:t>52%</a:t>
                </a:r>
                <a:endParaRPr lang="en-GB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gray">
              <a:xfrm>
                <a:off x="6583443" y="1791063"/>
                <a:ext cx="193744" cy="2120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300"/>
                  </a:spcBef>
                  <a:defRPr/>
                </a:pPr>
                <a:endParaRPr lang="en-GB" sz="1600" dirty="0">
                  <a:solidFill>
                    <a:srgbClr val="524634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gray">
              <a:xfrm>
                <a:off x="4955824" y="1800647"/>
                <a:ext cx="393888" cy="451587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300"/>
                  </a:spcBef>
                  <a:defRPr/>
                </a:pPr>
                <a:r>
                  <a:rPr lang="hr-HR" b="1" dirty="0" smtClean="0">
                    <a:solidFill>
                      <a:schemeClr val="bg1"/>
                    </a:solidFill>
                    <a:cs typeface="Arial" pitchFamily="34" charset="0"/>
                  </a:rPr>
                  <a:t>56% </a:t>
                </a:r>
                <a:endParaRPr lang="en-GB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gray">
              <a:xfrm>
                <a:off x="5901192" y="1399622"/>
                <a:ext cx="272020" cy="30116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300"/>
                  </a:spcBef>
                  <a:defRPr/>
                </a:pPr>
                <a:endParaRPr lang="en-GB" sz="1600" dirty="0">
                  <a:solidFill>
                    <a:srgbClr val="524634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gray">
              <a:xfrm>
                <a:off x="5871151" y="2575158"/>
                <a:ext cx="420163" cy="51532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300"/>
                  </a:spcBef>
                  <a:defRPr/>
                </a:pPr>
                <a:r>
                  <a:rPr lang="hr-HR" b="1" dirty="0" smtClean="0">
                    <a:solidFill>
                      <a:schemeClr val="bg1"/>
                    </a:solidFill>
                    <a:cs typeface="Arial" pitchFamily="34" charset="0"/>
                  </a:rPr>
                  <a:t>58%</a:t>
                </a:r>
                <a:endParaRPr lang="en-GB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 bwMode="gray">
            <a:xfrm>
              <a:off x="2638937" y="3010057"/>
              <a:ext cx="813947" cy="75026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300"/>
                </a:spcBef>
                <a:defRPr/>
              </a:pPr>
              <a:endParaRPr lang="en-GB" sz="1600" dirty="0">
                <a:solidFill>
                  <a:srgbClr val="524634"/>
                </a:solidFill>
                <a:cs typeface="Arial" pitchFamily="34" charset="0"/>
              </a:endParaRPr>
            </a:p>
          </p:txBody>
        </p:sp>
        <p:sp>
          <p:nvSpPr>
            <p:cNvPr id="15" name="Down Arrow 14"/>
            <p:cNvSpPr/>
            <p:nvPr/>
          </p:nvSpPr>
          <p:spPr bwMode="gray">
            <a:xfrm>
              <a:off x="5571696" y="2398744"/>
              <a:ext cx="371475" cy="411157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hr-HR" sz="1600" dirty="0" err="1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Down Arrow 21"/>
            <p:cNvSpPr/>
            <p:nvPr/>
          </p:nvSpPr>
          <p:spPr bwMode="gray">
            <a:xfrm>
              <a:off x="3730598" y="1498735"/>
              <a:ext cx="371475" cy="411157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</a:pPr>
              <a:endParaRPr lang="hr-HR" sz="1600" dirty="0" err="1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0831" y="192881"/>
            <a:ext cx="8067952" cy="415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Više od prosjeka čita se u </a:t>
            </a:r>
            <a:r>
              <a:rPr lang="hr-HR" sz="24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Zagrebu, Primorju i Dalmaciji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" name="Flowchart: Process 31"/>
          <p:cNvSpPr/>
          <p:nvPr/>
        </p:nvSpPr>
        <p:spPr>
          <a:xfrm>
            <a:off x="6122973" y="2940740"/>
            <a:ext cx="1413569" cy="451068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Prosjek 	</a:t>
            </a:r>
            <a:endParaRPr lang="en-US" sz="16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57797" y="4907942"/>
            <a:ext cx="8609549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N=1.000 svi ispitanici (reprezentativno: dob, spol, regija, veličina naselja) </a:t>
            </a:r>
            <a:r>
              <a:rPr lang="hr-BA" sz="8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dana </a:t>
            </a:r>
            <a:endParaRPr lang="en-US" sz="8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gray">
          <a:xfrm>
            <a:off x="3654739" y="909076"/>
            <a:ext cx="707832" cy="321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42%</a:t>
            </a:r>
          </a:p>
        </p:txBody>
      </p:sp>
      <p:sp>
        <p:nvSpPr>
          <p:cNvPr id="35" name="Rectangle 34"/>
          <p:cNvSpPr/>
          <p:nvPr/>
        </p:nvSpPr>
        <p:spPr bwMode="gray">
          <a:xfrm>
            <a:off x="5247479" y="1494374"/>
            <a:ext cx="707832" cy="321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</a:p>
        </p:txBody>
      </p:sp>
      <p:sp>
        <p:nvSpPr>
          <p:cNvPr id="37" name="Rectangle 36"/>
          <p:cNvSpPr/>
          <p:nvPr/>
        </p:nvSpPr>
        <p:spPr bwMode="gray">
          <a:xfrm>
            <a:off x="3085516" y="2219294"/>
            <a:ext cx="707832" cy="321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46%</a:t>
            </a:r>
          </a:p>
        </p:txBody>
      </p:sp>
      <p:sp>
        <p:nvSpPr>
          <p:cNvPr id="38" name="Oval 37"/>
          <p:cNvSpPr/>
          <p:nvPr/>
        </p:nvSpPr>
        <p:spPr bwMode="gray">
          <a:xfrm>
            <a:off x="7623383" y="2638576"/>
            <a:ext cx="1270800" cy="953100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47%</a:t>
            </a:r>
          </a:p>
        </p:txBody>
      </p:sp>
      <p:sp>
        <p:nvSpPr>
          <p:cNvPr id="28" name="Equal 27"/>
          <p:cNvSpPr/>
          <p:nvPr/>
        </p:nvSpPr>
        <p:spPr bwMode="gray">
          <a:xfrm>
            <a:off x="2532145" y="2324603"/>
            <a:ext cx="395712" cy="219236"/>
          </a:xfrm>
          <a:prstGeom prst="mathEqual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831" y="192881"/>
            <a:ext cx="7975159" cy="415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24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Tko još čita knjige više od prosjeka? </a:t>
            </a:r>
            <a:r>
              <a:rPr lang="hr-HR" sz="16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(Prosjek 47%)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87" y="1797359"/>
            <a:ext cx="7781925" cy="1531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hr-HR" sz="24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Osobe visokog obrazovanja (</a:t>
            </a:r>
            <a:r>
              <a:rPr lang="hr-HR" sz="24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76%)</a:t>
            </a:r>
          </a:p>
          <a:p>
            <a:pPr marL="34290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hr-HR" sz="24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Osobe u dobi do 24 godina (64</a:t>
            </a:r>
            <a:r>
              <a:rPr lang="hr-HR" sz="24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%)</a:t>
            </a:r>
          </a:p>
          <a:p>
            <a:pPr marL="34290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Osobe </a:t>
            </a:r>
            <a:r>
              <a:rPr lang="hr-HR" sz="24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koje žive u </a:t>
            </a:r>
            <a:r>
              <a:rPr lang="hr-HR" sz="24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većim </a:t>
            </a:r>
            <a:r>
              <a:rPr lang="hr-HR" sz="2400" dirty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gradovima </a:t>
            </a:r>
            <a:r>
              <a:rPr lang="hr-HR" sz="24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(58%)</a:t>
            </a:r>
          </a:p>
          <a:p>
            <a:pPr marL="34290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Žene (54%)</a:t>
            </a:r>
            <a:endParaRPr lang="hr-HR" sz="3000" dirty="0" smtClean="0">
              <a:solidFill>
                <a:srgbClr val="5246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67322" y="4941410"/>
            <a:ext cx="8609549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N=1.000 svi ispitanici (reprezentativno: dob, spol, regija, veličina naselja) </a:t>
            </a:r>
            <a:r>
              <a:rPr lang="hr-BA" sz="8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8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15" y="3228303"/>
            <a:ext cx="3565935" cy="17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57797" y="4840002"/>
            <a:ext cx="4049546" cy="270030"/>
          </a:xfrm>
          <a:prstGeom prst="flowChartProcess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2011; N=563 koji su pročitali kjnigu u zadnjih godinu dana </a:t>
            </a:r>
            <a:endParaRPr lang="en-US" sz="1000" i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7556" y="0"/>
            <a:ext cx="4156444" cy="5147158"/>
          </a:xfrm>
          <a:prstGeom prst="rect">
            <a:avLst/>
          </a:prstGeom>
          <a:solidFill>
            <a:schemeClr val="bg2">
              <a:lumMod val="75000"/>
              <a:alpha val="6300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endParaRPr lang="hr-HR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hr-H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Pročitane </a:t>
            </a:r>
            <a:r>
              <a:rPr lang="hr-HR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knjige </a:t>
            </a:r>
            <a:r>
              <a:rPr lang="hr-H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najčešće </a:t>
            </a:r>
            <a:r>
              <a:rPr lang="hr-HR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posuđene</a:t>
            </a:r>
            <a:endParaRPr lang="hr-HR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7556" cy="51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96" y="2288070"/>
            <a:ext cx="4051261" cy="3038446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10899" y="220501"/>
            <a:ext cx="7982514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4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Knjige koje čitamo najčešće posuđujemo</a:t>
            </a:r>
            <a:endParaRPr lang="en-US" sz="24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7796" y="4907942"/>
            <a:ext cx="7009463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2016; N=471 koji su pročitali kjnigu u zadnjih godinu </a:t>
            </a:r>
            <a:r>
              <a:rPr lang="hr-BA" sz="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dana</a:t>
            </a:r>
            <a:r>
              <a:rPr lang="hr-BA" sz="800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dana</a:t>
            </a:r>
            <a:r>
              <a:rPr lang="hr-BA" sz="8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8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38257" y="817975"/>
            <a:ext cx="6041389" cy="43010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Posudba </a:t>
            </a:r>
            <a:endParaRPr lang="en-US" sz="16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38257" y="1325705"/>
            <a:ext cx="2599316" cy="626318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53% </a:t>
            </a:r>
            <a:endParaRPr lang="en-US" sz="16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r-BA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knjižnici</a:t>
            </a:r>
            <a:endParaRPr lang="en-US" sz="16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3275409" y="1339344"/>
            <a:ext cx="3004236" cy="61268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43%</a:t>
            </a:r>
          </a:p>
          <a:p>
            <a:pPr algn="just"/>
            <a:r>
              <a:rPr lang="hr-BA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Kod </a:t>
            </a:r>
            <a:r>
              <a:rPr lang="hr-BA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prijatelja</a:t>
            </a:r>
            <a:endParaRPr lang="en-US" sz="16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238257" y="2139845"/>
            <a:ext cx="6043041" cy="29645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Kupovina  </a:t>
            </a:r>
            <a:endParaRPr lang="en-US" sz="16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258060" y="2723686"/>
            <a:ext cx="3017349" cy="760697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32% </a:t>
            </a:r>
            <a:endParaRPr lang="en-US" sz="16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r-BA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knjižari / </a:t>
            </a:r>
          </a:p>
          <a:p>
            <a:pPr algn="just"/>
            <a:r>
              <a:rPr lang="hr-BA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kiosku...</a:t>
            </a:r>
            <a:endParaRPr lang="en-US" sz="16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3351323" y="2724679"/>
            <a:ext cx="2947196" cy="759703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hr-HR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en-US" sz="16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r-BA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 Internetu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258060" y="4051775"/>
            <a:ext cx="5080939" cy="562731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b="1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hr-BA" sz="1600" b="1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27% </a:t>
            </a:r>
          </a:p>
          <a:p>
            <a:pPr algn="just"/>
            <a:r>
              <a:rPr lang="hr-BA" sz="16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Dobio sam je na poklon</a:t>
            </a:r>
            <a:endParaRPr lang="en-US" sz="1600" i="1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 bwMode="gray">
          <a:xfrm>
            <a:off x="1409700" y="1325706"/>
            <a:ext cx="1849251" cy="6263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51%  55%    56%</a:t>
            </a:r>
          </a:p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2015  2014   2013</a:t>
            </a:r>
          </a:p>
        </p:txBody>
      </p:sp>
      <p:sp>
        <p:nvSpPr>
          <p:cNvPr id="19" name="Rectangle 18"/>
          <p:cNvSpPr/>
          <p:nvPr/>
        </p:nvSpPr>
        <p:spPr bwMode="gray">
          <a:xfrm>
            <a:off x="4676775" y="1339344"/>
            <a:ext cx="2152650" cy="6126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38%  45%    45%</a:t>
            </a:r>
          </a:p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2015   2014  2013</a:t>
            </a:r>
          </a:p>
        </p:txBody>
      </p:sp>
      <p:sp>
        <p:nvSpPr>
          <p:cNvPr id="20" name="Rectangle 19"/>
          <p:cNvSpPr/>
          <p:nvPr/>
        </p:nvSpPr>
        <p:spPr bwMode="gray">
          <a:xfrm>
            <a:off x="1632920" y="2724679"/>
            <a:ext cx="1649017" cy="7597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35%  41%   33%</a:t>
            </a:r>
          </a:p>
          <a:p>
            <a:pPr marL="0" indent="0" algn="ctr">
              <a:spcBef>
                <a:spcPts val="300"/>
              </a:spcBef>
            </a:pPr>
            <a:r>
              <a:rPr lang="hr-H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2015  2014  2013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4902287" y="2724680"/>
            <a:ext cx="1593763" cy="7597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9%   8%     8%</a:t>
            </a:r>
          </a:p>
          <a:p>
            <a:pPr marL="0" indent="0" algn="ctr">
              <a:spcBef>
                <a:spcPts val="300"/>
              </a:spcBef>
            </a:pPr>
            <a:r>
              <a:rPr lang="hr-H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2015 2014  2013</a:t>
            </a:r>
          </a:p>
        </p:txBody>
      </p:sp>
      <p:sp>
        <p:nvSpPr>
          <p:cNvPr id="21" name="Rectangle 20"/>
          <p:cNvSpPr/>
          <p:nvPr/>
        </p:nvSpPr>
        <p:spPr bwMode="gray">
          <a:xfrm>
            <a:off x="2736180" y="4051775"/>
            <a:ext cx="2602819" cy="5627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23%    30%     22%</a:t>
            </a:r>
          </a:p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2015   2014     2013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236604" y="3632608"/>
            <a:ext cx="5102395" cy="29645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Poklon  </a:t>
            </a:r>
            <a:endParaRPr lang="en-US" sz="16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27.12.2011 15:26:33"/>
  <p:tag name="VCT-TEMPLATE" val="GfK Template for Office  2007-2010 16-9.potx"/>
  <p:tag name="VCTMASTER" val="GfK Template PPT 2007-2010 16-9"/>
  <p:tag name="VCTORDER" val="1"/>
</p:tagLst>
</file>

<file path=ppt/theme/theme1.xml><?xml version="1.0" encoding="utf-8"?>
<a:theme xmlns:a="http://schemas.openxmlformats.org/drawingml/2006/main" name="GfK Template PPT 2007-2010 16-9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E95E0F"/>
      </a:hlink>
      <a:folHlink>
        <a:srgbClr val="0041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51DFF91B0A44197B29C020F8C642F" ma:contentTypeVersion="44" ma:contentTypeDescription="Create a new document." ma:contentTypeScope="" ma:versionID="37d6c69e0f0b1eab2d91fd3d2fe12a06">
  <xsd:schema xmlns:xsd="http://www.w3.org/2001/XMLSchema" xmlns:xs="http://www.w3.org/2001/XMLSchema" xmlns:p="http://schemas.microsoft.com/office/2006/metadata/properties" xmlns:ns1="http://schemas.microsoft.com/sharepoint/v3" xmlns:ns2="fdaf2857-34a0-4271-9efd-53feeda81814" xmlns:ns3="eaa6d935-851e-4683-8fb3-4830ef9470e6" targetNamespace="http://schemas.microsoft.com/office/2006/metadata/properties" ma:root="true" ma:fieldsID="306287739f13a793c1a58b147bf45c68" ns1:_="" ns2:_="" ns3:_="">
    <xsd:import namespace="http://schemas.microsoft.com/sharepoint/v3"/>
    <xsd:import namespace="fdaf2857-34a0-4271-9efd-53feeda81814"/>
    <xsd:import namespace="eaa6d935-851e-4683-8fb3-4830ef9470e6"/>
    <xsd:element name="properties">
      <xsd:complexType>
        <xsd:sequence>
          <xsd:element name="documentManagement">
            <xsd:complexType>
              <xsd:all>
                <xsd:element ref="ns2:a9556e1ac9ee423090b285ae20260b00" minOccurs="0"/>
                <xsd:element ref="ns3:TaxCatchAll" minOccurs="0"/>
                <xsd:element ref="ns3:TaxCatchAllLabel" minOccurs="0"/>
                <xsd:element ref="ns2:h059eda5e5c344e5901eabd9b8ae1d5d" minOccurs="0"/>
                <xsd:element ref="ns2:p986eefbff5f4b2788134fa6982c2730" minOccurs="0"/>
                <xsd:element ref="ns2:e999b8edfbce4772b22c3a8c74ff36ce" minOccurs="0"/>
                <xsd:element ref="ns2:jf0640f97dcd40049d3fc8c3d10ff855" minOccurs="0"/>
                <xsd:element ref="ns2:i6d89d2a22ad4b4885b9858a4f35747a" minOccurs="0"/>
                <xsd:element ref="ns2:m0c14ac2d9c042e3be8883c9fd5ef198" minOccurs="0"/>
                <xsd:element ref="ns3:TaxKeywordTaxHTField" minOccurs="0"/>
                <xsd:element ref="ns1:PublishingStartDate" minOccurs="0"/>
                <xsd:element ref="ns1:PublishingExpirationDate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6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7" nillable="true" ma:displayName="Scheduling End Date" ma:description="" ma:hidden="true" ma:internalName="PublishingExpirationDate">
      <xsd:simpleType>
        <xsd:restriction base="dms:Unknown"/>
      </xsd:simpleType>
    </xsd:element>
    <xsd:element name="AverageRating" ma:index="28" nillable="true" ma:displayName="Rating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9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f2857-34a0-4271-9efd-53feeda81814" elementFormDefault="qualified">
    <xsd:import namespace="http://schemas.microsoft.com/office/2006/documentManagement/types"/>
    <xsd:import namespace="http://schemas.microsoft.com/office/infopath/2007/PartnerControls"/>
    <xsd:element name="a9556e1ac9ee423090b285ae20260b00" ma:index="2" nillable="true" ma:taxonomy="true" ma:internalName="a9556e1ac9ee423090b285ae20260b00" ma:taxonomyFieldName="GfK_x0020_sector" ma:displayName="GfK sector" ma:readOnly="false" ma:default="" ma:fieldId="{a9556e1a-c9ee-4230-90b2-85ae20260b00}" ma:taxonomyMulti="true" ma:sspId="7262ee28-f1c0-414c-ad77-c1ea98916dd9" ma:termSetId="8100b7d8-db72-494e-93d1-2c441bfd6c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59eda5e5c344e5901eabd9b8ae1d5d" ma:index="6" ma:taxonomy="true" ma:internalName="h059eda5e5c344e5901eabd9b8ae1d5d" ma:taxonomyFieldName="Industries" ma:displayName="Industries" ma:readOnly="false" ma:default="" ma:fieldId="{1059eda5-e5c3-44e5-901e-abd9b8ae1d5d}" ma:taxonomyMulti="true" ma:sspId="7262ee28-f1c0-414c-ad77-c1ea98916dd9" ma:termSetId="5a885248-49da-421b-8a8b-00dd6ab23a4c" ma:anchorId="484d5cc4-00ce-4842-9cb2-84f285bc868b" ma:open="false" ma:isKeyword="false">
      <xsd:complexType>
        <xsd:sequence>
          <xsd:element ref="pc:Terms" minOccurs="0" maxOccurs="1"/>
        </xsd:sequence>
      </xsd:complexType>
    </xsd:element>
    <xsd:element name="p986eefbff5f4b2788134fa6982c2730" ma:index="8" ma:taxonomy="true" ma:internalName="p986eefbff5f4b2788134fa6982c2730" ma:taxonomyFieldName="Solutions" ma:displayName="Solutions" ma:readOnly="false" ma:default="" ma:fieldId="{9986eefb-ff5f-4b27-8813-4fa6982c2730}" ma:taxonomyMulti="true" ma:sspId="7262ee28-f1c0-414c-ad77-c1ea98916dd9" ma:termSetId="cbb9bdaf-82c2-446c-b699-94acba818cb2" ma:anchorId="c5ccb8f4-f96c-4fc7-ba62-720130679328" ma:open="false" ma:isKeyword="false">
      <xsd:complexType>
        <xsd:sequence>
          <xsd:element ref="pc:Terms" minOccurs="0" maxOccurs="1"/>
        </xsd:sequence>
      </xsd:complexType>
    </xsd:element>
    <xsd:element name="e999b8edfbce4772b22c3a8c74ff36ce" ma:index="10" nillable="true" ma:taxonomy="true" ma:internalName="e999b8edfbce4772b22c3a8c74ff36ce" ma:taxonomyFieldName="Methodology" ma:displayName="Methodology" ma:readOnly="false" ma:default="" ma:fieldId="{e999b8ed-fbce-4772-b22c-3a8c74ff36ce}" ma:taxonomyMulti="true" ma:sspId="7262ee28-f1c0-414c-ad77-c1ea98916dd9" ma:termSetId="bdaf93d5-d711-4073-8d3b-7629a135f3f3" ma:anchorId="84b66496-d990-4445-b5f1-adf2e2ce60f1" ma:open="false" ma:isKeyword="false">
      <xsd:complexType>
        <xsd:sequence>
          <xsd:element ref="pc:Terms" minOccurs="0" maxOccurs="1"/>
        </xsd:sequence>
      </xsd:complexType>
    </xsd:element>
    <xsd:element name="jf0640f97dcd40049d3fc8c3d10ff855" ma:index="13" nillable="true" ma:taxonomy="true" ma:internalName="jf0640f97dcd40049d3fc8c3d10ff855" ma:taxonomyFieldName="Clients" ma:displayName="Clients" ma:readOnly="false" ma:default="" ma:fieldId="{3f0640f9-7dcd-4004-9d3f-c8c3d10ff855}" ma:taxonomyMulti="true" ma:sspId="7262ee28-f1c0-414c-ad77-c1ea98916dd9" ma:termSetId="7d4bc5b7-a2e0-4278-8bd4-f6b755a7f7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6d89d2a22ad4b4885b9858a4f35747a" ma:index="15" ma:taxonomy="true" ma:internalName="i6d89d2a22ad4b4885b9858a4f35747a" ma:taxonomyFieldName="Countries" ma:displayName="Countries" ma:readOnly="false" ma:default="" ma:fieldId="{26d89d2a-22ad-4b48-85b9-858a4f35747a}" ma:taxonomyMulti="true" ma:sspId="7262ee28-f1c0-414c-ad77-c1ea98916dd9" ma:termSetId="17f85a7b-bb8b-458a-ba28-17ef49c29a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0c14ac2d9c042e3be8883c9fd5ef198" ma:index="17" nillable="true" ma:taxonomy="true" ma:internalName="m0c14ac2d9c042e3be8883c9fd5ef198" ma:taxonomyFieldName="Languages" ma:displayName="Languages" ma:readOnly="false" ma:default="" ma:fieldId="{60c14ac2-d9c0-42e3-be88-83c9fd5ef198}" ma:taxonomyMulti="true" ma:sspId="7262ee28-f1c0-414c-ad77-c1ea98916dd9" ma:termSetId="1e1fffb5-459f-480a-aca8-4e5bef29180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6d935-851e-4683-8fb3-4830ef9470e6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hidden="true" ma:list="{66c50aa7-9ab1-4f06-a013-2ec94beb8993}" ma:internalName="TaxCatchAll" ma:showField="CatchAllData" ma:web="eaa6d935-851e-4683-8fb3-4830ef9470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hidden="true" ma:list="{66c50aa7-9ab1-4f06-a013-2ec94beb8993}" ma:internalName="TaxCatchAllLabel" ma:readOnly="true" ma:showField="CatchAllDataLabel" ma:web="eaa6d935-851e-4683-8fb3-4830ef9470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Keywords" ma:fieldId="{23f27201-bee3-471e-b2e7-b64fd8b7ca38}" ma:taxonomyMulti="true" ma:sspId="7262ee28-f1c0-414c-ad77-c1ea98916dd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986eefbff5f4b2788134fa6982c2730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15480a47-f0f1-4795-a643-bf3b2e95805c</TermId>
        </TermInfo>
      </Terms>
    </p986eefbff5f4b2788134fa6982c2730>
    <TaxCatchAll xmlns="eaa6d935-851e-4683-8fb3-4830ef9470e6">
      <Value>251</Value>
      <Value>64</Value>
      <Value>57</Value>
      <Value>1691</Value>
      <Value>1690</Value>
      <Value>1689</Value>
      <Value>262</Value>
      <Value>1615</Value>
      <Value>69</Value>
    </TaxCatchAll>
    <m0c14ac2d9c042e3be8883c9fd5ef198 xmlns="fdaf2857-34a0-4271-9efd-53feeda81814">
      <Terms xmlns="http://schemas.microsoft.com/office/infopath/2007/PartnerControls"/>
    </m0c14ac2d9c042e3be8883c9fd5ef198>
    <a9556e1ac9ee423090b285ae20260b00 xmlns="fdaf2857-34a0-4271-9efd-53feeda81814">
      <Terms xmlns="http://schemas.microsoft.com/office/infopath/2007/PartnerControls"/>
    </a9556e1ac9ee423090b285ae20260b00>
    <h059eda5e5c344e5901eabd9b8ae1d5d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1b0d69d1-6137-41de-9ae5-e5925610d8cb</TermId>
        </TermInfo>
      </Terms>
    </h059eda5e5c344e5901eabd9b8ae1d5d>
    <e999b8edfbce4772b22c3a8c74ff36ce xmlns="fdaf2857-34a0-4271-9efd-53feeda81814">
      <Terms xmlns="http://schemas.microsoft.com/office/infopath/2007/PartnerControls"/>
    </e999b8edfbce4772b22c3a8c74ff36ce>
    <i6d89d2a22ad4b4885b9858a4f35747a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3eaca359-c4b3-4b51-a927-e9852da92384</TermId>
        </TermInfo>
      </Terms>
    </i6d89d2a22ad4b4885b9858a4f35747a>
    <PublishingExpirationDate xmlns="http://schemas.microsoft.com/sharepoint/v3" xsi:nil="true"/>
    <PublishingStartDate xmlns="http://schemas.microsoft.com/sharepoint/v3" xsi:nil="true"/>
    <jf0640f97dcd40049d3fc8c3d10ff855 xmlns="fdaf2857-34a0-4271-9efd-53feeda81814">
      <Terms xmlns="http://schemas.microsoft.com/office/infopath/2007/PartnerControls"/>
    </jf0640f97dcd40049d3fc8c3d10ff855>
    <TaxKeywordTaxHTField xmlns="eaa6d935-851e-4683-8fb3-4830ef9470e6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Capabilities Deck</TermName>
          <TermId xmlns="http://schemas.microsoft.com/office/infopath/2007/PartnerControls">b5514224-441c-4e0c-8dc0-ec2a44312f35</TermId>
        </TermInfo>
        <TermInfo xmlns="http://schemas.microsoft.com/office/infopath/2007/PartnerControls">
          <TermName xmlns="http://schemas.microsoft.com/office/infopath/2007/PartnerControls">capability</TermName>
          <TermId xmlns="http://schemas.microsoft.com/office/infopath/2007/PartnerControls">86692124-01ab-498c-a878-5ab19f495ebe</TermId>
        </TermInfo>
        <TermInfo xmlns="http://schemas.microsoft.com/office/infopath/2007/PartnerControls">
          <TermName xmlns="http://schemas.microsoft.com/office/infopath/2007/PartnerControls">corporate</TermName>
          <TermId xmlns="http://schemas.microsoft.com/office/infopath/2007/PartnerControls">ffe8d26a-8b2a-46fe-8f03-b06a426d1f9e</TermId>
        </TermInfo>
        <TermInfo xmlns="http://schemas.microsoft.com/office/infopath/2007/PartnerControls">
          <TermName xmlns="http://schemas.microsoft.com/office/infopath/2007/PartnerControls">capabilities presentation</TermName>
          <TermId xmlns="http://schemas.microsoft.com/office/infopath/2007/PartnerControls">72091f42-07d5-47f5-a2ee-54a225100002</TermId>
        </TermInfo>
        <TermInfo xmlns="http://schemas.microsoft.com/office/infopath/2007/PartnerControls">
          <TermName xmlns="http://schemas.microsoft.com/office/infopath/2007/PartnerControls">Capability presentation</TermName>
          <TermId xmlns="http://schemas.microsoft.com/office/infopath/2007/PartnerControls">7ef26a3b-9089-4584-9a99-2b1462d038e1</TermId>
        </TermInfo>
        <TermInfo xmlns="http://schemas.microsoft.com/office/infopath/2007/PartnerControls">
          <TermName xmlns="http://schemas.microsoft.com/office/infopath/2007/PartnerControls">Unternehmenspräsentation</TermName>
          <TermId xmlns="http://schemas.microsoft.com/office/infopath/2007/PartnerControls">394ba8e7-72d1-4aa6-9d21-0ff19e096691</TermId>
        </TermInfo>
      </Terms>
    </TaxKeywordTaxHTField>
    <AverageRating xmlns="http://schemas.microsoft.com/sharepoint/v3">5</AverageRating>
    <RatingCount xmlns="http://schemas.microsoft.com/sharepoint/v3">1</RatingCount>
  </documentManagement>
</p:properties>
</file>

<file path=customXml/itemProps1.xml><?xml version="1.0" encoding="utf-8"?>
<ds:datastoreItem xmlns:ds="http://schemas.openxmlformats.org/officeDocument/2006/customXml" ds:itemID="{E5D14B40-3415-45CE-8F23-E46A25E000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291989-B295-4447-8B30-11AB1833F1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daf2857-34a0-4271-9efd-53feeda81814"/>
    <ds:schemaRef ds:uri="eaa6d935-851e-4683-8fb3-4830ef9470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CD3047-8163-43F4-B6F9-CBAA622A7C31}">
  <ds:schemaRefs>
    <ds:schemaRef ds:uri="http://schemas.openxmlformats.org/package/2006/metadata/core-properties"/>
    <ds:schemaRef ds:uri="http://schemas.microsoft.com/office/2006/documentManagement/types"/>
    <ds:schemaRef ds:uri="fdaf2857-34a0-4271-9efd-53feeda81814"/>
    <ds:schemaRef ds:uri="http://schemas.microsoft.com/sharepoint/v3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eaa6d935-851e-4683-8fb3-4830ef9470e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GfK Template PPT 2007-2010 16-9</Template>
  <TotalTime>18596</TotalTime>
  <Words>2714</Words>
  <Application>Microsoft Office PowerPoint</Application>
  <PresentationFormat>On-screen Show (16:9)</PresentationFormat>
  <Paragraphs>598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GfK Template PPT 2007-2010 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GfK 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[Subtitle of presentation]</dc:subject>
  <dc:creator>Schwegler, Karin (GfK)</dc:creator>
  <cp:keywords>capabilities presentation; Capabilities Deck; capability; Unternehmenspräsentation; corporate; Capability presentation</cp:keywords>
  <dc:description>Optimized for MS PowerPoint 2010 (optionally can be used under MS PowerPoint 2007).</dc:description>
  <cp:lastModifiedBy>Barney</cp:lastModifiedBy>
  <cp:revision>756</cp:revision>
  <cp:lastPrinted>2015-04-20T13:19:19Z</cp:lastPrinted>
  <dcterms:created xsi:type="dcterms:W3CDTF">2014-08-19T15:34:17Z</dcterms:created>
  <dcterms:modified xsi:type="dcterms:W3CDTF">2016-04-24T12:51:01Z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0x010100D9151DFF91B0A44197B29C020F8C642F</vt:lpwstr>
  </property>
  <property fmtid="{D5CDD505-2E9C-101B-9397-08002B2CF9AE}" pid="3" name="TaxKeyword">
    <vt:lpwstr>251;#Capabilities Deck|b5514224-441c-4e0c-8dc0-ec2a44312f35;#1691;#capability|86692124-01ab-498c-a878-5ab19f495ebe;#1690;#corporate|ffe8d26a-8b2a-46fe-8f03-b06a426d1f9e;#1689;#capabilities presentation|72091f42-07d5-47f5-a2ee-54a225100002;#262;#Capability</vt:lpwstr>
  </property>
  <property fmtid="{D5CDD505-2E9C-101B-9397-08002B2CF9AE}" pid="4" name="Clients">
    <vt:lpwstr/>
  </property>
  <property fmtid="{D5CDD505-2E9C-101B-9397-08002B2CF9AE}" pid="5" name="Countries">
    <vt:lpwstr>69;#Global|3eaca359-c4b3-4b51-a927-e9852da92384</vt:lpwstr>
  </property>
  <property fmtid="{D5CDD505-2E9C-101B-9397-08002B2CF9AE}" pid="6" name="Solutions">
    <vt:lpwstr>64;#Not applicable|15480a47-f0f1-4795-a643-bf3b2e95805c</vt:lpwstr>
  </property>
  <property fmtid="{D5CDD505-2E9C-101B-9397-08002B2CF9AE}" pid="7" name="GfK sector">
    <vt:lpwstr/>
  </property>
  <property fmtid="{D5CDD505-2E9C-101B-9397-08002B2CF9AE}" pid="8" name="Languages">
    <vt:lpwstr/>
  </property>
  <property fmtid="{D5CDD505-2E9C-101B-9397-08002B2CF9AE}" pid="9" name="Industries">
    <vt:lpwstr>57;#Not applicable|1b0d69d1-6137-41de-9ae5-e5925610d8cb</vt:lpwstr>
  </property>
  <property fmtid="{D5CDD505-2E9C-101B-9397-08002B2CF9AE}" pid="10" name="Methodology">
    <vt:lpwstr/>
  </property>
</Properties>
</file>